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7" r:id="rId5"/>
    <p:sldId id="322" r:id="rId6"/>
    <p:sldId id="347" r:id="rId7"/>
    <p:sldId id="337" r:id="rId8"/>
    <p:sldId id="346" r:id="rId9"/>
    <p:sldId id="345" r:id="rId10"/>
    <p:sldId id="339" r:id="rId11"/>
    <p:sldId id="324" r:id="rId12"/>
    <p:sldId id="326" r:id="rId13"/>
    <p:sldId id="325" r:id="rId14"/>
    <p:sldId id="340" r:id="rId15"/>
    <p:sldId id="331" r:id="rId16"/>
    <p:sldId id="330" r:id="rId17"/>
    <p:sldId id="342" r:id="rId18"/>
    <p:sldId id="343" r:id="rId19"/>
    <p:sldId id="293" r:id="rId20"/>
    <p:sldId id="32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638"/>
    <a:srgbClr val="C0C0C0"/>
    <a:srgbClr val="008BDB"/>
    <a:srgbClr val="A20C33"/>
    <a:srgbClr val="BEBEBE"/>
    <a:srgbClr val="C76D85"/>
    <a:srgbClr val="DA9EAD"/>
    <a:srgbClr val="99C6E6"/>
    <a:srgbClr val="9D9D9D"/>
    <a:srgbClr val="66A9D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434" autoAdjust="0"/>
  </p:normalViewPr>
  <p:slideViewPr>
    <p:cSldViewPr snapToGrid="0">
      <p:cViewPr varScale="1">
        <p:scale>
          <a:sx n="111" d="100"/>
          <a:sy n="111" d="100"/>
        </p:scale>
        <p:origin x="46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9F48-57CB-4055-A7EF-32E5E0A7CF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1101B-A1E6-4F2B-A4F6-89DD6E6D3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7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326C3-8545-4F13-9F33-9B3B5119ABC5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0737-485D-470A-8278-F4FCA36C3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86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875" y="1426314"/>
            <a:ext cx="10828482" cy="7867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spcAft>
                <a:spcPts val="600"/>
              </a:spcAft>
              <a:buNone/>
              <a:defRPr lang="ru-RU" sz="20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88875" y="2420227"/>
            <a:ext cx="10828482" cy="3529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8875" y="404884"/>
            <a:ext cx="10515600" cy="75638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36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88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нутренний_слайд_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8863" y="1448110"/>
            <a:ext cx="5101038" cy="3790075"/>
          </a:xfrm>
          <a:prstGeom prst="rect">
            <a:avLst/>
          </a:prstGeom>
        </p:spPr>
        <p:txBody>
          <a:bodyPr/>
          <a:lstStyle>
            <a:lvl1pPr marL="342900" indent="-342900" algn="l"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Буллиты</a:t>
            </a:r>
          </a:p>
          <a:p>
            <a:r>
              <a:rPr lang="ru-RU" dirty="0"/>
              <a:t>Буллиты</a:t>
            </a:r>
          </a:p>
          <a:p>
            <a:r>
              <a:rPr lang="ru-RU" dirty="0"/>
              <a:t>Буллиты</a:t>
            </a:r>
          </a:p>
          <a:p>
            <a:r>
              <a:rPr lang="ru-RU" dirty="0"/>
              <a:t>Буллиты</a:t>
            </a:r>
          </a:p>
          <a:p>
            <a:r>
              <a:rPr lang="ru-RU" dirty="0"/>
              <a:t>Буллиты</a:t>
            </a:r>
          </a:p>
          <a:p>
            <a:r>
              <a:rPr lang="ru-RU" dirty="0"/>
              <a:t>Буллиты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71940" y="1448110"/>
            <a:ext cx="5026025" cy="3790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98863" y="404884"/>
            <a:ext cx="10515600" cy="655292"/>
          </a:xfrm>
          <a:prstGeom prst="rect">
            <a:avLst/>
          </a:prstGeom>
        </p:spPr>
        <p:txBody>
          <a:bodyPr/>
          <a:lstStyle>
            <a:lvl1pPr>
              <a:defRPr lang="ru-RU" sz="36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653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90331" y="404883"/>
            <a:ext cx="10916478" cy="615535"/>
          </a:xfrm>
          <a:prstGeom prst="rect">
            <a:avLst/>
          </a:prstGeom>
        </p:spPr>
        <p:txBody>
          <a:bodyPr/>
          <a:lstStyle>
            <a:lvl1pPr>
              <a:defRPr lang="ru-RU" sz="36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50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19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08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27" y="6379981"/>
            <a:ext cx="1286045" cy="252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3" y="6397678"/>
            <a:ext cx="1519106" cy="2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  <p:sldLayoutId id="2147483653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B01736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orient="horz" pos="3906" userDrawn="1">
          <p15:clr>
            <a:srgbClr val="F26B43"/>
          </p15:clr>
        </p15:guide>
        <p15:guide id="4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587375" y="1597585"/>
            <a:ext cx="11420227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6000" b="1" spc="-60" dirty="0" err="1">
                <a:solidFill>
                  <a:schemeClr val="bg1"/>
                </a:solidFill>
                <a:latin typeface="Segoe UI Semibold" pitchFamily="34" charset="0"/>
                <a:cs typeface="Roboto"/>
              </a:rPr>
              <a:t>Revit</a:t>
            </a:r>
            <a:r>
              <a:rPr lang="ru-RU" sz="6000" b="1" spc="-60" dirty="0">
                <a:solidFill>
                  <a:schemeClr val="bg1"/>
                </a:solidFill>
                <a:latin typeface="Segoe UI Semibold" pitchFamily="34" charset="0"/>
                <a:cs typeface="Roboto"/>
              </a:rPr>
              <a:t> 2022. Новые возможности </a:t>
            </a:r>
            <a:r>
              <a:rPr lang="ru-RU" sz="6000" b="1" spc="-60" dirty="0" err="1">
                <a:solidFill>
                  <a:schemeClr val="bg1"/>
                </a:solidFill>
                <a:latin typeface="Segoe UI Semibold" pitchFamily="34" charset="0"/>
                <a:cs typeface="Roboto"/>
              </a:rPr>
              <a:t>Revit</a:t>
            </a:r>
            <a:r>
              <a:rPr lang="ru-RU" sz="6000" b="1" spc="-60" dirty="0">
                <a:solidFill>
                  <a:schemeClr val="bg1"/>
                </a:solidFill>
                <a:latin typeface="Segoe UI Semibold" pitchFamily="34" charset="0"/>
                <a:cs typeface="Roboto"/>
              </a:rPr>
              <a:t> и принципы совместной работы через BIM 360 </a:t>
            </a:r>
            <a:r>
              <a:rPr lang="ru-RU" sz="6000" b="1" spc="-60" dirty="0" err="1">
                <a:solidFill>
                  <a:schemeClr val="bg1"/>
                </a:solidFill>
                <a:latin typeface="Segoe UI Semibold" pitchFamily="34" charset="0"/>
                <a:cs typeface="Roboto"/>
              </a:rPr>
              <a:t>Design</a:t>
            </a:r>
            <a:endParaRPr lang="en-US" sz="4000" spc="-6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587375" y="5519519"/>
            <a:ext cx="400979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spc="60" dirty="0" err="1">
                <a:solidFill>
                  <a:schemeClr val="bg1"/>
                </a:solidFill>
                <a:latin typeface="Segoe UI Semibold" pitchFamily="34" charset="0"/>
                <a:cs typeface="Harmonia Sans Pro Cyr"/>
              </a:rPr>
              <a:t>Ескендер</a:t>
            </a:r>
            <a:r>
              <a:rPr lang="ru-RU" sz="2400" spc="60" dirty="0">
                <a:solidFill>
                  <a:schemeClr val="bg1"/>
                </a:solidFill>
                <a:latin typeface="Segoe UI Semibold" pitchFamily="34" charset="0"/>
                <a:cs typeface="Harmonia Sans Pro Cyr"/>
              </a:rPr>
              <a:t> </a:t>
            </a:r>
            <a:r>
              <a:rPr lang="ru-RU" sz="2400" spc="60" dirty="0" err="1">
                <a:solidFill>
                  <a:schemeClr val="bg1"/>
                </a:solidFill>
                <a:latin typeface="Segoe UI Semibold" pitchFamily="34" charset="0"/>
                <a:cs typeface="Harmonia Sans Pro Cyr"/>
              </a:rPr>
              <a:t>Турмагамбетов</a:t>
            </a:r>
            <a:endParaRPr lang="ru-RU" sz="2400" spc="60" dirty="0">
              <a:solidFill>
                <a:schemeClr val="bg1"/>
              </a:solidFill>
              <a:latin typeface="Segoe UI Semibold" pitchFamily="34" charset="0"/>
              <a:cs typeface="Harmonia Sans Pro Cyr"/>
            </a:endParaRPr>
          </a:p>
          <a:p>
            <a:pPr marL="12700">
              <a:lnSpc>
                <a:spcPct val="100000"/>
              </a:lnSpc>
            </a:pPr>
            <a:r>
              <a:rPr lang="ru-RU" spc="6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Инженер по продуктам </a:t>
            </a:r>
            <a:r>
              <a:rPr lang="en-US" spc="6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Autodesk</a:t>
            </a:r>
            <a:endParaRPr lang="ru-RU" spc="6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331" y="404883"/>
            <a:ext cx="10916478" cy="615535"/>
          </a:xfrm>
        </p:spPr>
        <p:txBody>
          <a:bodyPr/>
          <a:lstStyle/>
          <a:p>
            <a:r>
              <a:rPr lang="ru-RU" dirty="0"/>
              <a:t>Функционал </a:t>
            </a:r>
            <a:r>
              <a:rPr lang="en-US" dirty="0"/>
              <a:t>BIM 360 Design (+Docs)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22466" y="0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2B5301-130A-4EA2-9C1A-A894FE5F8636}"/>
              </a:ext>
            </a:extLst>
          </p:cNvPr>
          <p:cNvSpPr txBox="1"/>
          <p:nvPr/>
        </p:nvSpPr>
        <p:spPr>
          <a:xfrm>
            <a:off x="587375" y="994495"/>
            <a:ext cx="1042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Для моделирования здания потребуется </a:t>
            </a:r>
            <a:r>
              <a:rPr lang="en-US" sz="2000" u="sng" dirty="0">
                <a:latin typeface="+mj-lt"/>
              </a:rPr>
              <a:t>Autodesk Revit</a:t>
            </a:r>
            <a:endParaRPr lang="ru-RU" sz="2000" u="sng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Для инфраструктуры и внешние инженерные сети потребуется </a:t>
            </a:r>
            <a:r>
              <a:rPr lang="en-US" sz="2000" u="sng" dirty="0">
                <a:latin typeface="+mj-lt"/>
              </a:rPr>
              <a:t>Civil 3D</a:t>
            </a: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и </a:t>
            </a:r>
            <a:r>
              <a:rPr lang="en-US" sz="2000" u="sng" dirty="0">
                <a:latin typeface="+mj-lt"/>
              </a:rPr>
              <a:t>Autodesk Desktop Connector</a:t>
            </a:r>
            <a:r>
              <a:rPr lang="ru-RU" sz="2000" u="sng" dirty="0">
                <a:latin typeface="+mj-lt"/>
              </a:rPr>
              <a:t> </a:t>
            </a:r>
            <a:endParaRPr lang="en-US" sz="2000" u="sng" dirty="0">
              <a:latin typeface="+mj-lt"/>
            </a:endParaRPr>
          </a:p>
          <a:p>
            <a:endParaRPr lang="en-US" dirty="0"/>
          </a:p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ED8E18-9FB5-4493-9FD9-A4DD29031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33119" y="2948602"/>
            <a:ext cx="2743009" cy="808253"/>
          </a:xfrm>
          <a:prstGeom prst="rect">
            <a:avLst/>
          </a:prstGeom>
        </p:spPr>
      </p:pic>
      <p:pic>
        <p:nvPicPr>
          <p:cNvPr id="9" name="Google Shape;630;p40">
            <a:extLst>
              <a:ext uri="{FF2B5EF4-FFF2-40B4-BE49-F238E27FC236}">
                <a16:creationId xmlns:a16="http://schemas.microsoft.com/office/drawing/2014/main" id="{379125A9-F0CA-4967-8F7D-923C7DCBA0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430" t="2494"/>
          <a:stretch/>
        </p:blipFill>
        <p:spPr>
          <a:xfrm>
            <a:off x="625475" y="2229155"/>
            <a:ext cx="1699113" cy="1124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473041-1D50-4234-BBF8-835556AFD9DD}"/>
              </a:ext>
            </a:extLst>
          </p:cNvPr>
          <p:cNvSpPr txBox="1"/>
          <p:nvPr/>
        </p:nvSpPr>
        <p:spPr>
          <a:xfrm>
            <a:off x="561562" y="3401794"/>
            <a:ext cx="182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 доступа</a:t>
            </a:r>
          </a:p>
        </p:txBody>
      </p:sp>
      <p:pic>
        <p:nvPicPr>
          <p:cNvPr id="11" name="Google Shape;631;p40">
            <a:extLst>
              <a:ext uri="{FF2B5EF4-FFF2-40B4-BE49-F238E27FC236}">
                <a16:creationId xmlns:a16="http://schemas.microsoft.com/office/drawing/2014/main" id="{1213F5B2-CA1B-436B-A9A9-130F5EF87B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" t="1" r="68413" b="762"/>
          <a:stretch/>
        </p:blipFill>
        <p:spPr>
          <a:xfrm>
            <a:off x="2666531" y="2224576"/>
            <a:ext cx="1712737" cy="11247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0A0D46-70D2-4800-8FE9-03B24B3F59B2}"/>
              </a:ext>
            </a:extLst>
          </p:cNvPr>
          <p:cNvSpPr txBox="1"/>
          <p:nvPr/>
        </p:nvSpPr>
        <p:spPr>
          <a:xfrm>
            <a:off x="2666531" y="3401794"/>
            <a:ext cx="182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 версионности</a:t>
            </a:r>
          </a:p>
        </p:txBody>
      </p:sp>
      <p:pic>
        <p:nvPicPr>
          <p:cNvPr id="13" name="Google Shape;633;p40">
            <a:extLst>
              <a:ext uri="{FF2B5EF4-FFF2-40B4-BE49-F238E27FC236}">
                <a16:creationId xmlns:a16="http://schemas.microsoft.com/office/drawing/2014/main" id="{C51077FC-8EB7-47F7-8527-F7BAE940415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31" t="671"/>
          <a:stretch/>
        </p:blipFill>
        <p:spPr>
          <a:xfrm>
            <a:off x="4855180" y="2224575"/>
            <a:ext cx="1704696" cy="1124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A62D96-62BC-4F42-940B-39C357F07947}"/>
              </a:ext>
            </a:extLst>
          </p:cNvPr>
          <p:cNvSpPr txBox="1"/>
          <p:nvPr/>
        </p:nvSpPr>
        <p:spPr>
          <a:xfrm>
            <a:off x="4847595" y="3401794"/>
            <a:ext cx="182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Управления моделями</a:t>
            </a:r>
          </a:p>
        </p:txBody>
      </p:sp>
      <p:pic>
        <p:nvPicPr>
          <p:cNvPr id="15" name="Google Shape;636;p40">
            <a:extLst>
              <a:ext uri="{FF2B5EF4-FFF2-40B4-BE49-F238E27FC236}">
                <a16:creationId xmlns:a16="http://schemas.microsoft.com/office/drawing/2014/main" id="{1A186320-9B3B-465D-85F6-F55C7AE3E32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033" b="790"/>
          <a:stretch/>
        </p:blipFill>
        <p:spPr>
          <a:xfrm>
            <a:off x="7070599" y="2224575"/>
            <a:ext cx="1703694" cy="11247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077EE3-93FE-4032-85AD-E9EB287EE5BB}"/>
              </a:ext>
            </a:extLst>
          </p:cNvPr>
          <p:cNvSpPr txBox="1"/>
          <p:nvPr/>
        </p:nvSpPr>
        <p:spPr>
          <a:xfrm>
            <a:off x="7053702" y="3401794"/>
            <a:ext cx="182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Временная шкала проекта</a:t>
            </a:r>
          </a:p>
        </p:txBody>
      </p:sp>
      <p:grpSp>
        <p:nvGrpSpPr>
          <p:cNvPr id="17" name="Google Shape;645;p40">
            <a:extLst>
              <a:ext uri="{FF2B5EF4-FFF2-40B4-BE49-F238E27FC236}">
                <a16:creationId xmlns:a16="http://schemas.microsoft.com/office/drawing/2014/main" id="{5CF55012-5091-4381-B50A-D7862733A117}"/>
              </a:ext>
            </a:extLst>
          </p:cNvPr>
          <p:cNvGrpSpPr/>
          <p:nvPr/>
        </p:nvGrpSpPr>
        <p:grpSpPr>
          <a:xfrm>
            <a:off x="1222174" y="4169639"/>
            <a:ext cx="1699113" cy="1109188"/>
            <a:chOff x="-6970" y="3438140"/>
            <a:chExt cx="2612361" cy="1705360"/>
          </a:xfrm>
        </p:grpSpPr>
        <p:pic>
          <p:nvPicPr>
            <p:cNvPr id="19" name="Google Shape;646;p40">
              <a:extLst>
                <a:ext uri="{FF2B5EF4-FFF2-40B4-BE49-F238E27FC236}">
                  <a16:creationId xmlns:a16="http://schemas.microsoft.com/office/drawing/2014/main" id="{3FDCF0A3-1989-46C3-A56A-923AC07E0BA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1130"/>
            <a:stretch/>
          </p:blipFill>
          <p:spPr>
            <a:xfrm>
              <a:off x="-6970" y="3438140"/>
              <a:ext cx="2612361" cy="1705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647;p40">
              <a:extLst>
                <a:ext uri="{FF2B5EF4-FFF2-40B4-BE49-F238E27FC236}">
                  <a16:creationId xmlns:a16="http://schemas.microsoft.com/office/drawing/2014/main" id="{5AF870D1-87A6-41E4-A83E-A84ED8EEC9B2}"/>
                </a:ext>
              </a:extLst>
            </p:cNvPr>
            <p:cNvSpPr/>
            <p:nvPr/>
          </p:nvSpPr>
          <p:spPr>
            <a:xfrm>
              <a:off x="425090" y="4372584"/>
              <a:ext cx="1867641" cy="736311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648;p40">
              <a:extLst>
                <a:ext uri="{FF2B5EF4-FFF2-40B4-BE49-F238E27FC236}">
                  <a16:creationId xmlns:a16="http://schemas.microsoft.com/office/drawing/2014/main" id="{97761035-5CD9-4526-9C9B-A9F90452A07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16739" t="53521" r="14854" b="3032"/>
            <a:stretch/>
          </p:blipFill>
          <p:spPr>
            <a:xfrm>
              <a:off x="758275" y="4338739"/>
              <a:ext cx="1201271" cy="503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7E71846-EE9E-4812-BF75-C7E0075BF014}"/>
              </a:ext>
            </a:extLst>
          </p:cNvPr>
          <p:cNvSpPr txBox="1"/>
          <p:nvPr/>
        </p:nvSpPr>
        <p:spPr>
          <a:xfrm>
            <a:off x="625474" y="5271032"/>
            <a:ext cx="2901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Совместное облачное  использование  </a:t>
            </a:r>
            <a:endParaRPr lang="en-US" dirty="0"/>
          </a:p>
          <a:p>
            <a:pPr algn="ctr"/>
            <a:r>
              <a:rPr lang="ru-RU" dirty="0"/>
              <a:t>с помощью  ПО </a:t>
            </a:r>
            <a:r>
              <a:rPr lang="en-US" dirty="0"/>
              <a:t>Revit</a:t>
            </a:r>
            <a:r>
              <a:rPr lang="ru-RU" dirty="0"/>
              <a:t> </a:t>
            </a:r>
          </a:p>
        </p:txBody>
      </p:sp>
      <p:pic>
        <p:nvPicPr>
          <p:cNvPr id="22" name="Google Shape;635;p40">
            <a:extLst>
              <a:ext uri="{FF2B5EF4-FFF2-40B4-BE49-F238E27FC236}">
                <a16:creationId xmlns:a16="http://schemas.microsoft.com/office/drawing/2014/main" id="{2C8DA2BF-AD5D-4800-9569-4D72286C636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34274" r="34634"/>
          <a:stretch/>
        </p:blipFill>
        <p:spPr>
          <a:xfrm>
            <a:off x="3885730" y="4062712"/>
            <a:ext cx="1707367" cy="112478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E886863-0E8E-474F-8096-FBFC26809B92}"/>
              </a:ext>
            </a:extLst>
          </p:cNvPr>
          <p:cNvSpPr txBox="1"/>
          <p:nvPr/>
        </p:nvSpPr>
        <p:spPr>
          <a:xfrm>
            <a:off x="3825944" y="5271032"/>
            <a:ext cx="182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Панель изменений</a:t>
            </a:r>
          </a:p>
        </p:txBody>
      </p:sp>
      <p:pic>
        <p:nvPicPr>
          <p:cNvPr id="25" name="Google Shape;634;p40">
            <a:extLst>
              <a:ext uri="{FF2B5EF4-FFF2-40B4-BE49-F238E27FC236}">
                <a16:creationId xmlns:a16="http://schemas.microsoft.com/office/drawing/2014/main" id="{62FE8042-A5FA-4DE6-8CA6-92E71557B08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8292" r="256"/>
          <a:stretch/>
        </p:blipFill>
        <p:spPr>
          <a:xfrm>
            <a:off x="6053717" y="4060698"/>
            <a:ext cx="1725359" cy="114114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FB277A-0909-44EE-B943-484B36EEC7AF}"/>
              </a:ext>
            </a:extLst>
          </p:cNvPr>
          <p:cNvSpPr txBox="1"/>
          <p:nvPr/>
        </p:nvSpPr>
        <p:spPr>
          <a:xfrm>
            <a:off x="5952138" y="5271032"/>
            <a:ext cx="182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Изолирование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12999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331" y="404883"/>
            <a:ext cx="10916478" cy="615535"/>
          </a:xfrm>
        </p:spPr>
        <p:txBody>
          <a:bodyPr/>
          <a:lstStyle/>
          <a:p>
            <a:r>
              <a:rPr lang="ru-RU" dirty="0"/>
              <a:t>Функционал </a:t>
            </a:r>
            <a:r>
              <a:rPr lang="en-US" dirty="0"/>
              <a:t>BIM 360 Design </a:t>
            </a:r>
            <a:r>
              <a:rPr lang="kk-KZ" dirty="0"/>
              <a:t> для </a:t>
            </a:r>
            <a:r>
              <a:rPr lang="en-US" dirty="0"/>
              <a:t>REVIT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22466" y="0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ED8E18-9FB5-4493-9FD9-A4DD29031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33119" y="2948602"/>
            <a:ext cx="2743009" cy="8082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991A076-F6F7-41E4-80DE-A0A4B30DD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55" b="9584"/>
          <a:stretch/>
        </p:blipFill>
        <p:spPr>
          <a:xfrm>
            <a:off x="587375" y="1581149"/>
            <a:ext cx="9947275" cy="37690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F446EDD-2C43-4A59-9635-DC77DF0B9218}"/>
              </a:ext>
            </a:extLst>
          </p:cNvPr>
          <p:cNvSpPr txBox="1"/>
          <p:nvPr/>
        </p:nvSpPr>
        <p:spPr>
          <a:xfrm>
            <a:off x="902341" y="1581148"/>
            <a:ext cx="2498084" cy="504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sz="16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Совместная работа в </a:t>
            </a:r>
            <a:r>
              <a:rPr lang="en-US" sz="16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Revit 2022</a:t>
            </a:r>
            <a:endParaRPr lang="ru-RU" sz="16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A00706-03F6-47B7-BBBD-9D80F0A901C8}"/>
              </a:ext>
            </a:extLst>
          </p:cNvPr>
          <p:cNvSpPr txBox="1"/>
          <p:nvPr/>
        </p:nvSpPr>
        <p:spPr>
          <a:xfrm>
            <a:off x="4311969" y="1581148"/>
            <a:ext cx="2784155" cy="504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sz="16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Управление документами и чертежами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859B8A-AE24-4298-9ACB-337EBD94AC5A}"/>
              </a:ext>
            </a:extLst>
          </p:cNvPr>
          <p:cNvSpPr txBox="1"/>
          <p:nvPr/>
        </p:nvSpPr>
        <p:spPr>
          <a:xfrm>
            <a:off x="777690" y="4524018"/>
            <a:ext cx="3070410" cy="75283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Проекты </a:t>
            </a:r>
            <a:r>
              <a:rPr lang="en-US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Revit </a:t>
            </a: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и чертежи компонуются в облаке</a:t>
            </a:r>
            <a:endParaRPr lang="en-US" sz="1000" b="0" dirty="0">
              <a:ln w="0"/>
              <a:solidFill>
                <a:srgbClr val="192638"/>
              </a:solidFill>
              <a:latin typeface="+mn-lt"/>
              <a:cs typeface="Segoe UI Semibold" panose="020B07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Ссылки на разделы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Автоматическая блокировка файла чертежа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31EEAF-C746-4CED-BBA8-95E313CAB489}"/>
              </a:ext>
            </a:extLst>
          </p:cNvPr>
          <p:cNvSpPr txBox="1"/>
          <p:nvPr/>
        </p:nvSpPr>
        <p:spPr>
          <a:xfrm>
            <a:off x="4095704" y="4524018"/>
            <a:ext cx="3143295" cy="75283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Проверка выполненных чертежей и моделей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Визуальное управление и сравнение ревизиями (версиями)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Выпуск, согласование и создание замечаний (облака</a:t>
            </a:r>
            <a:r>
              <a:rPr lang="en-US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, </a:t>
            </a: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пометки).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0" dirty="0">
              <a:ln w="0"/>
              <a:solidFill>
                <a:srgbClr val="192638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FCC648-D723-4FAC-99DA-D24E590E606E}"/>
              </a:ext>
            </a:extLst>
          </p:cNvPr>
          <p:cNvSpPr txBox="1"/>
          <p:nvPr/>
        </p:nvSpPr>
        <p:spPr>
          <a:xfrm>
            <a:off x="7385433" y="4524017"/>
            <a:ext cx="3143295" cy="75283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Доступ к </a:t>
            </a:r>
            <a:r>
              <a:rPr lang="en-US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BIM 360</a:t>
            </a: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 через проводник </a:t>
            </a:r>
            <a:r>
              <a:rPr lang="en-US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Windows</a:t>
            </a:r>
            <a:endParaRPr lang="ru-RU" sz="1000" b="0" dirty="0">
              <a:ln w="0"/>
              <a:solidFill>
                <a:srgbClr val="192638"/>
              </a:solidFill>
              <a:latin typeface="+mn-lt"/>
              <a:cs typeface="Segoe UI Semibold" panose="020B07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Блокировка и разблокировка файлов от изменений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rgbClr val="192638"/>
                </a:solidFill>
                <a:latin typeface="+mn-lt"/>
                <a:cs typeface="Segoe UI Semibold" panose="020B0702040204020203" pitchFamily="34" charset="0"/>
              </a:rPr>
              <a:t>Просмотр параметров файла (Версия, Автор, Дата)</a:t>
            </a:r>
            <a:endParaRPr lang="en-US" sz="1000" b="0" dirty="0">
              <a:ln w="0"/>
              <a:solidFill>
                <a:srgbClr val="192638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A42D6E-6D8E-468C-B2A3-EB4A604BBD03}"/>
              </a:ext>
            </a:extLst>
          </p:cNvPr>
          <p:cNvSpPr txBox="1"/>
          <p:nvPr/>
        </p:nvSpPr>
        <p:spPr>
          <a:xfrm>
            <a:off x="7483940" y="1571621"/>
            <a:ext cx="2784155" cy="504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6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Desktop Connector</a:t>
            </a:r>
            <a:endParaRPr lang="ru-RU" sz="16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409BC-F5B0-4648-8777-758C729278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1" y="3309239"/>
            <a:ext cx="1141396" cy="114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F2129F-81AB-4F32-A85A-E4DF844BB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12" y="2860501"/>
            <a:ext cx="2826902" cy="15901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C2AC4C-970E-4A76-B2C7-9E3CBEC88A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30" y="2236282"/>
            <a:ext cx="535935" cy="535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06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331" y="404883"/>
            <a:ext cx="10916478" cy="615535"/>
          </a:xfrm>
        </p:spPr>
        <p:txBody>
          <a:bodyPr/>
          <a:lstStyle/>
          <a:p>
            <a:r>
              <a:rPr lang="ru-RU" dirty="0"/>
              <a:t>Функционал </a:t>
            </a:r>
            <a:r>
              <a:rPr lang="en-US" dirty="0"/>
              <a:t>BIM 360 Design (+Docs)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22466" y="0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ED8E18-9FB5-4493-9FD9-A4DD29031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33119" y="2948602"/>
            <a:ext cx="2743009" cy="808253"/>
          </a:xfrm>
          <a:prstGeom prst="rect">
            <a:avLst/>
          </a:prstGeom>
        </p:spPr>
      </p:pic>
      <p:grpSp>
        <p:nvGrpSpPr>
          <p:cNvPr id="28" name="Google Shape;658;p41">
            <a:extLst>
              <a:ext uri="{FF2B5EF4-FFF2-40B4-BE49-F238E27FC236}">
                <a16:creationId xmlns:a16="http://schemas.microsoft.com/office/drawing/2014/main" id="{4070ECA1-D360-4DFC-BF66-4EC5E56B8226}"/>
              </a:ext>
            </a:extLst>
          </p:cNvPr>
          <p:cNvGrpSpPr/>
          <p:nvPr/>
        </p:nvGrpSpPr>
        <p:grpSpPr>
          <a:xfrm>
            <a:off x="689063" y="1336520"/>
            <a:ext cx="1684553" cy="1911943"/>
            <a:chOff x="867479" y="1341838"/>
            <a:chExt cx="2267484" cy="3996716"/>
          </a:xfrm>
        </p:grpSpPr>
        <p:sp>
          <p:nvSpPr>
            <p:cNvPr id="29" name="Google Shape;659;p41">
              <a:extLst>
                <a:ext uri="{FF2B5EF4-FFF2-40B4-BE49-F238E27FC236}">
                  <a16:creationId xmlns:a16="http://schemas.microsoft.com/office/drawing/2014/main" id="{1504B3D4-9EBD-4639-9C68-8829BA140C04}"/>
                </a:ext>
              </a:extLst>
            </p:cNvPr>
            <p:cNvSpPr/>
            <p:nvPr/>
          </p:nvSpPr>
          <p:spPr>
            <a:xfrm>
              <a:off x="867479" y="1372948"/>
              <a:ext cx="2267484" cy="3965606"/>
            </a:xfrm>
            <a:prstGeom prst="roundRect">
              <a:avLst>
                <a:gd name="adj" fmla="val 6041"/>
              </a:avLst>
            </a:prstGeom>
            <a:solidFill>
              <a:srgbClr val="E2E3E4"/>
            </a:solidFill>
            <a:ln>
              <a:noFill/>
            </a:ln>
          </p:spPr>
          <p:txBody>
            <a:bodyPr spcFirstLastPara="1" wrap="square" lIns="68100" tIns="34050" rIns="68100" bIns="340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73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60;p41">
              <a:extLst>
                <a:ext uri="{FF2B5EF4-FFF2-40B4-BE49-F238E27FC236}">
                  <a16:creationId xmlns:a16="http://schemas.microsoft.com/office/drawing/2014/main" id="{19290063-6371-47B9-9769-31A116A3094D}"/>
                </a:ext>
              </a:extLst>
            </p:cNvPr>
            <p:cNvSpPr txBox="1"/>
            <p:nvPr/>
          </p:nvSpPr>
          <p:spPr>
            <a:xfrm>
              <a:off x="867479" y="1341838"/>
              <a:ext cx="2267484" cy="1486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41" dirty="0">
                  <a:solidFill>
                    <a:srgbClr val="007EC6"/>
                  </a:solidFill>
                  <a:ea typeface="Arial"/>
                  <a:cs typeface="Arial"/>
                  <a:sym typeface="Arial"/>
                </a:rPr>
                <a:t>Команда инженеров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41" dirty="0">
                  <a:solidFill>
                    <a:srgbClr val="007EC6"/>
                  </a:solidFill>
                  <a:ea typeface="Arial"/>
                  <a:cs typeface="Arial"/>
                  <a:sym typeface="Arial"/>
                </a:rPr>
                <a:t>(Алматы)</a:t>
              </a:r>
              <a:endParaRPr dirty="0"/>
            </a:p>
          </p:txBody>
        </p:sp>
      </p:grpSp>
      <p:grpSp>
        <p:nvGrpSpPr>
          <p:cNvPr id="31" name="Google Shape;661;p41">
            <a:extLst>
              <a:ext uri="{FF2B5EF4-FFF2-40B4-BE49-F238E27FC236}">
                <a16:creationId xmlns:a16="http://schemas.microsoft.com/office/drawing/2014/main" id="{B1852E19-3D74-429A-A980-5D3C22E76520}"/>
              </a:ext>
            </a:extLst>
          </p:cNvPr>
          <p:cNvGrpSpPr/>
          <p:nvPr/>
        </p:nvGrpSpPr>
        <p:grpSpPr>
          <a:xfrm>
            <a:off x="1768115" y="1971843"/>
            <a:ext cx="525913" cy="441624"/>
            <a:chOff x="2154551" y="7937558"/>
            <a:chExt cx="941435" cy="790550"/>
          </a:xfrm>
        </p:grpSpPr>
        <p:sp>
          <p:nvSpPr>
            <p:cNvPr id="32" name="Google Shape;662;p41">
              <a:extLst>
                <a:ext uri="{FF2B5EF4-FFF2-40B4-BE49-F238E27FC236}">
                  <a16:creationId xmlns:a16="http://schemas.microsoft.com/office/drawing/2014/main" id="{61864651-E9B6-4C94-8474-145414485328}"/>
                </a:ext>
              </a:extLst>
            </p:cNvPr>
            <p:cNvSpPr/>
            <p:nvPr/>
          </p:nvSpPr>
          <p:spPr>
            <a:xfrm>
              <a:off x="2219585" y="7998668"/>
              <a:ext cx="811320" cy="558697"/>
            </a:xfrm>
            <a:custGeom>
              <a:avLst/>
              <a:gdLst/>
              <a:ahLst/>
              <a:cxnLst/>
              <a:rect l="l" t="t" r="r" b="b"/>
              <a:pathLst>
                <a:path w="2968" h="2048" extrusionOk="0">
                  <a:moveTo>
                    <a:pt x="29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2008"/>
                    <a:pt x="0" y="2008"/>
                    <a:pt x="0" y="2008"/>
                  </a:cubicBezTo>
                  <a:cubicBezTo>
                    <a:pt x="0" y="2030"/>
                    <a:pt x="18" y="2048"/>
                    <a:pt x="40" y="2048"/>
                  </a:cubicBezTo>
                  <a:cubicBezTo>
                    <a:pt x="2928" y="2048"/>
                    <a:pt x="2928" y="2048"/>
                    <a:pt x="2928" y="2048"/>
                  </a:cubicBezTo>
                  <a:cubicBezTo>
                    <a:pt x="2950" y="2048"/>
                    <a:pt x="2968" y="2030"/>
                    <a:pt x="2968" y="2008"/>
                  </a:cubicBezTo>
                  <a:cubicBezTo>
                    <a:pt x="2968" y="41"/>
                    <a:pt x="2968" y="41"/>
                    <a:pt x="2968" y="41"/>
                  </a:cubicBezTo>
                  <a:cubicBezTo>
                    <a:pt x="2968" y="18"/>
                    <a:pt x="2950" y="0"/>
                    <a:pt x="2928" y="0"/>
                  </a:cubicBezTo>
                  <a:close/>
                  <a:moveTo>
                    <a:pt x="2887" y="1968"/>
                  </a:moveTo>
                  <a:cubicBezTo>
                    <a:pt x="80" y="1968"/>
                    <a:pt x="80" y="1968"/>
                    <a:pt x="80" y="1968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2887" y="81"/>
                    <a:pt x="2887" y="81"/>
                    <a:pt x="2887" y="81"/>
                  </a:cubicBezTo>
                  <a:lnTo>
                    <a:pt x="2887" y="196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075" tIns="25525" rIns="51075" bIns="255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63;p41">
              <a:extLst>
                <a:ext uri="{FF2B5EF4-FFF2-40B4-BE49-F238E27FC236}">
                  <a16:creationId xmlns:a16="http://schemas.microsoft.com/office/drawing/2014/main" id="{5A81CBA9-B730-4ABF-AA9C-2429677515D2}"/>
                </a:ext>
              </a:extLst>
            </p:cNvPr>
            <p:cNvSpPr/>
            <p:nvPr/>
          </p:nvSpPr>
          <p:spPr>
            <a:xfrm>
              <a:off x="2154551" y="7937558"/>
              <a:ext cx="941435" cy="790550"/>
            </a:xfrm>
            <a:custGeom>
              <a:avLst/>
              <a:gdLst/>
              <a:ahLst/>
              <a:cxnLst/>
              <a:rect l="l" t="t" r="r" b="b"/>
              <a:pathLst>
                <a:path w="3444" h="2898" extrusionOk="0">
                  <a:moveTo>
                    <a:pt x="3230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96" y="0"/>
                    <a:pt x="0" y="96"/>
                    <a:pt x="0" y="215"/>
                  </a:cubicBezTo>
                  <a:cubicBezTo>
                    <a:pt x="0" y="2294"/>
                    <a:pt x="0" y="2294"/>
                    <a:pt x="0" y="2294"/>
                  </a:cubicBezTo>
                  <a:cubicBezTo>
                    <a:pt x="0" y="2412"/>
                    <a:pt x="96" y="2508"/>
                    <a:pt x="214" y="2508"/>
                  </a:cubicBezTo>
                  <a:cubicBezTo>
                    <a:pt x="1268" y="2508"/>
                    <a:pt x="1268" y="2508"/>
                    <a:pt x="1268" y="2508"/>
                  </a:cubicBezTo>
                  <a:cubicBezTo>
                    <a:pt x="922" y="2794"/>
                    <a:pt x="922" y="2794"/>
                    <a:pt x="922" y="2794"/>
                  </a:cubicBezTo>
                  <a:cubicBezTo>
                    <a:pt x="903" y="2810"/>
                    <a:pt x="896" y="2836"/>
                    <a:pt x="905" y="2859"/>
                  </a:cubicBezTo>
                  <a:cubicBezTo>
                    <a:pt x="913" y="2882"/>
                    <a:pt x="935" y="2898"/>
                    <a:pt x="959" y="2898"/>
                  </a:cubicBezTo>
                  <a:cubicBezTo>
                    <a:pt x="2485" y="2898"/>
                    <a:pt x="2485" y="2898"/>
                    <a:pt x="2485" y="2898"/>
                  </a:cubicBezTo>
                  <a:cubicBezTo>
                    <a:pt x="2509" y="2898"/>
                    <a:pt x="2531" y="2882"/>
                    <a:pt x="2539" y="2859"/>
                  </a:cubicBezTo>
                  <a:cubicBezTo>
                    <a:pt x="2548" y="2836"/>
                    <a:pt x="2541" y="2810"/>
                    <a:pt x="2522" y="2794"/>
                  </a:cubicBezTo>
                  <a:cubicBezTo>
                    <a:pt x="2176" y="2508"/>
                    <a:pt x="2176" y="2508"/>
                    <a:pt x="2176" y="2508"/>
                  </a:cubicBezTo>
                  <a:cubicBezTo>
                    <a:pt x="3230" y="2508"/>
                    <a:pt x="3230" y="2508"/>
                    <a:pt x="3230" y="2508"/>
                  </a:cubicBezTo>
                  <a:cubicBezTo>
                    <a:pt x="3348" y="2508"/>
                    <a:pt x="3444" y="2412"/>
                    <a:pt x="3444" y="2294"/>
                  </a:cubicBezTo>
                  <a:cubicBezTo>
                    <a:pt x="3444" y="215"/>
                    <a:pt x="3444" y="215"/>
                    <a:pt x="3444" y="215"/>
                  </a:cubicBezTo>
                  <a:cubicBezTo>
                    <a:pt x="3444" y="96"/>
                    <a:pt x="3348" y="0"/>
                    <a:pt x="3230" y="0"/>
                  </a:cubicBezTo>
                  <a:close/>
                  <a:moveTo>
                    <a:pt x="2322" y="2781"/>
                  </a:moveTo>
                  <a:cubicBezTo>
                    <a:pt x="1122" y="2781"/>
                    <a:pt x="1122" y="2781"/>
                    <a:pt x="1122" y="2781"/>
                  </a:cubicBezTo>
                  <a:cubicBezTo>
                    <a:pt x="1451" y="2508"/>
                    <a:pt x="1451" y="2508"/>
                    <a:pt x="1451" y="2508"/>
                  </a:cubicBezTo>
                  <a:cubicBezTo>
                    <a:pt x="1993" y="2508"/>
                    <a:pt x="1993" y="2508"/>
                    <a:pt x="1993" y="2508"/>
                  </a:cubicBezTo>
                  <a:lnTo>
                    <a:pt x="2322" y="2781"/>
                  </a:lnTo>
                  <a:close/>
                  <a:moveTo>
                    <a:pt x="3327" y="2294"/>
                  </a:moveTo>
                  <a:cubicBezTo>
                    <a:pt x="3327" y="2347"/>
                    <a:pt x="3283" y="2391"/>
                    <a:pt x="3230" y="2391"/>
                  </a:cubicBezTo>
                  <a:cubicBezTo>
                    <a:pt x="2014" y="2391"/>
                    <a:pt x="2014" y="2391"/>
                    <a:pt x="2014" y="2391"/>
                  </a:cubicBezTo>
                  <a:cubicBezTo>
                    <a:pt x="2014" y="2391"/>
                    <a:pt x="2014" y="2391"/>
                    <a:pt x="2014" y="2391"/>
                  </a:cubicBezTo>
                  <a:cubicBezTo>
                    <a:pt x="1430" y="2391"/>
                    <a:pt x="1430" y="2391"/>
                    <a:pt x="1430" y="2391"/>
                  </a:cubicBezTo>
                  <a:cubicBezTo>
                    <a:pt x="1430" y="2391"/>
                    <a:pt x="1430" y="2391"/>
                    <a:pt x="1430" y="2391"/>
                  </a:cubicBezTo>
                  <a:cubicBezTo>
                    <a:pt x="214" y="2391"/>
                    <a:pt x="214" y="2391"/>
                    <a:pt x="214" y="2391"/>
                  </a:cubicBezTo>
                  <a:cubicBezTo>
                    <a:pt x="161" y="2391"/>
                    <a:pt x="117" y="2347"/>
                    <a:pt x="117" y="2294"/>
                  </a:cubicBezTo>
                  <a:cubicBezTo>
                    <a:pt x="117" y="215"/>
                    <a:pt x="117" y="215"/>
                    <a:pt x="117" y="215"/>
                  </a:cubicBezTo>
                  <a:cubicBezTo>
                    <a:pt x="117" y="161"/>
                    <a:pt x="161" y="117"/>
                    <a:pt x="214" y="117"/>
                  </a:cubicBezTo>
                  <a:cubicBezTo>
                    <a:pt x="3230" y="117"/>
                    <a:pt x="3230" y="117"/>
                    <a:pt x="3230" y="117"/>
                  </a:cubicBezTo>
                  <a:cubicBezTo>
                    <a:pt x="3283" y="117"/>
                    <a:pt x="3327" y="161"/>
                    <a:pt x="3327" y="215"/>
                  </a:cubicBezTo>
                  <a:lnTo>
                    <a:pt x="3327" y="229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075" tIns="25525" rIns="51075" bIns="255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664;p41">
            <a:extLst>
              <a:ext uri="{FF2B5EF4-FFF2-40B4-BE49-F238E27FC236}">
                <a16:creationId xmlns:a16="http://schemas.microsoft.com/office/drawing/2014/main" id="{0C009308-8DD6-46EA-8379-BC07E39919F3}"/>
              </a:ext>
            </a:extLst>
          </p:cNvPr>
          <p:cNvGrpSpPr/>
          <p:nvPr/>
        </p:nvGrpSpPr>
        <p:grpSpPr>
          <a:xfrm>
            <a:off x="1768128" y="2578736"/>
            <a:ext cx="525913" cy="441624"/>
            <a:chOff x="2154551" y="7937558"/>
            <a:chExt cx="941435" cy="790550"/>
          </a:xfrm>
        </p:grpSpPr>
        <p:sp>
          <p:nvSpPr>
            <p:cNvPr id="35" name="Google Shape;665;p41">
              <a:extLst>
                <a:ext uri="{FF2B5EF4-FFF2-40B4-BE49-F238E27FC236}">
                  <a16:creationId xmlns:a16="http://schemas.microsoft.com/office/drawing/2014/main" id="{34CB0617-66BB-4811-AFFC-3519BF1D732C}"/>
                </a:ext>
              </a:extLst>
            </p:cNvPr>
            <p:cNvSpPr/>
            <p:nvPr/>
          </p:nvSpPr>
          <p:spPr>
            <a:xfrm>
              <a:off x="2219585" y="7998668"/>
              <a:ext cx="811320" cy="558697"/>
            </a:xfrm>
            <a:custGeom>
              <a:avLst/>
              <a:gdLst/>
              <a:ahLst/>
              <a:cxnLst/>
              <a:rect l="l" t="t" r="r" b="b"/>
              <a:pathLst>
                <a:path w="2968" h="2048" extrusionOk="0">
                  <a:moveTo>
                    <a:pt x="29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2008"/>
                    <a:pt x="0" y="2008"/>
                    <a:pt x="0" y="2008"/>
                  </a:cubicBezTo>
                  <a:cubicBezTo>
                    <a:pt x="0" y="2030"/>
                    <a:pt x="18" y="2048"/>
                    <a:pt x="40" y="2048"/>
                  </a:cubicBezTo>
                  <a:cubicBezTo>
                    <a:pt x="2928" y="2048"/>
                    <a:pt x="2928" y="2048"/>
                    <a:pt x="2928" y="2048"/>
                  </a:cubicBezTo>
                  <a:cubicBezTo>
                    <a:pt x="2950" y="2048"/>
                    <a:pt x="2968" y="2030"/>
                    <a:pt x="2968" y="2008"/>
                  </a:cubicBezTo>
                  <a:cubicBezTo>
                    <a:pt x="2968" y="41"/>
                    <a:pt x="2968" y="41"/>
                    <a:pt x="2968" y="41"/>
                  </a:cubicBezTo>
                  <a:cubicBezTo>
                    <a:pt x="2968" y="18"/>
                    <a:pt x="2950" y="0"/>
                    <a:pt x="2928" y="0"/>
                  </a:cubicBezTo>
                  <a:close/>
                  <a:moveTo>
                    <a:pt x="2887" y="1968"/>
                  </a:moveTo>
                  <a:cubicBezTo>
                    <a:pt x="80" y="1968"/>
                    <a:pt x="80" y="1968"/>
                    <a:pt x="80" y="1968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2887" y="81"/>
                    <a:pt x="2887" y="81"/>
                    <a:pt x="2887" y="81"/>
                  </a:cubicBezTo>
                  <a:lnTo>
                    <a:pt x="2887" y="196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075" tIns="25525" rIns="51075" bIns="255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666;p41">
              <a:extLst>
                <a:ext uri="{FF2B5EF4-FFF2-40B4-BE49-F238E27FC236}">
                  <a16:creationId xmlns:a16="http://schemas.microsoft.com/office/drawing/2014/main" id="{B34A1BC0-1BAF-48EE-957E-9A5A3D1EE575}"/>
                </a:ext>
              </a:extLst>
            </p:cNvPr>
            <p:cNvSpPr/>
            <p:nvPr/>
          </p:nvSpPr>
          <p:spPr>
            <a:xfrm>
              <a:off x="2154551" y="7937558"/>
              <a:ext cx="941435" cy="790550"/>
            </a:xfrm>
            <a:custGeom>
              <a:avLst/>
              <a:gdLst/>
              <a:ahLst/>
              <a:cxnLst/>
              <a:rect l="l" t="t" r="r" b="b"/>
              <a:pathLst>
                <a:path w="3444" h="2898" extrusionOk="0">
                  <a:moveTo>
                    <a:pt x="3230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96" y="0"/>
                    <a:pt x="0" y="96"/>
                    <a:pt x="0" y="215"/>
                  </a:cubicBezTo>
                  <a:cubicBezTo>
                    <a:pt x="0" y="2294"/>
                    <a:pt x="0" y="2294"/>
                    <a:pt x="0" y="2294"/>
                  </a:cubicBezTo>
                  <a:cubicBezTo>
                    <a:pt x="0" y="2412"/>
                    <a:pt x="96" y="2508"/>
                    <a:pt x="214" y="2508"/>
                  </a:cubicBezTo>
                  <a:cubicBezTo>
                    <a:pt x="1268" y="2508"/>
                    <a:pt x="1268" y="2508"/>
                    <a:pt x="1268" y="2508"/>
                  </a:cubicBezTo>
                  <a:cubicBezTo>
                    <a:pt x="922" y="2794"/>
                    <a:pt x="922" y="2794"/>
                    <a:pt x="922" y="2794"/>
                  </a:cubicBezTo>
                  <a:cubicBezTo>
                    <a:pt x="903" y="2810"/>
                    <a:pt x="896" y="2836"/>
                    <a:pt x="905" y="2859"/>
                  </a:cubicBezTo>
                  <a:cubicBezTo>
                    <a:pt x="913" y="2882"/>
                    <a:pt x="935" y="2898"/>
                    <a:pt x="959" y="2898"/>
                  </a:cubicBezTo>
                  <a:cubicBezTo>
                    <a:pt x="2485" y="2898"/>
                    <a:pt x="2485" y="2898"/>
                    <a:pt x="2485" y="2898"/>
                  </a:cubicBezTo>
                  <a:cubicBezTo>
                    <a:pt x="2509" y="2898"/>
                    <a:pt x="2531" y="2882"/>
                    <a:pt x="2539" y="2859"/>
                  </a:cubicBezTo>
                  <a:cubicBezTo>
                    <a:pt x="2548" y="2836"/>
                    <a:pt x="2541" y="2810"/>
                    <a:pt x="2522" y="2794"/>
                  </a:cubicBezTo>
                  <a:cubicBezTo>
                    <a:pt x="2176" y="2508"/>
                    <a:pt x="2176" y="2508"/>
                    <a:pt x="2176" y="2508"/>
                  </a:cubicBezTo>
                  <a:cubicBezTo>
                    <a:pt x="3230" y="2508"/>
                    <a:pt x="3230" y="2508"/>
                    <a:pt x="3230" y="2508"/>
                  </a:cubicBezTo>
                  <a:cubicBezTo>
                    <a:pt x="3348" y="2508"/>
                    <a:pt x="3444" y="2412"/>
                    <a:pt x="3444" y="2294"/>
                  </a:cubicBezTo>
                  <a:cubicBezTo>
                    <a:pt x="3444" y="215"/>
                    <a:pt x="3444" y="215"/>
                    <a:pt x="3444" y="215"/>
                  </a:cubicBezTo>
                  <a:cubicBezTo>
                    <a:pt x="3444" y="96"/>
                    <a:pt x="3348" y="0"/>
                    <a:pt x="3230" y="0"/>
                  </a:cubicBezTo>
                  <a:close/>
                  <a:moveTo>
                    <a:pt x="2322" y="2781"/>
                  </a:moveTo>
                  <a:cubicBezTo>
                    <a:pt x="1122" y="2781"/>
                    <a:pt x="1122" y="2781"/>
                    <a:pt x="1122" y="2781"/>
                  </a:cubicBezTo>
                  <a:cubicBezTo>
                    <a:pt x="1451" y="2508"/>
                    <a:pt x="1451" y="2508"/>
                    <a:pt x="1451" y="2508"/>
                  </a:cubicBezTo>
                  <a:cubicBezTo>
                    <a:pt x="1993" y="2508"/>
                    <a:pt x="1993" y="2508"/>
                    <a:pt x="1993" y="2508"/>
                  </a:cubicBezTo>
                  <a:lnTo>
                    <a:pt x="2322" y="2781"/>
                  </a:lnTo>
                  <a:close/>
                  <a:moveTo>
                    <a:pt x="3327" y="2294"/>
                  </a:moveTo>
                  <a:cubicBezTo>
                    <a:pt x="3327" y="2347"/>
                    <a:pt x="3283" y="2391"/>
                    <a:pt x="3230" y="2391"/>
                  </a:cubicBezTo>
                  <a:cubicBezTo>
                    <a:pt x="2014" y="2391"/>
                    <a:pt x="2014" y="2391"/>
                    <a:pt x="2014" y="2391"/>
                  </a:cubicBezTo>
                  <a:cubicBezTo>
                    <a:pt x="2014" y="2391"/>
                    <a:pt x="2014" y="2391"/>
                    <a:pt x="2014" y="2391"/>
                  </a:cubicBezTo>
                  <a:cubicBezTo>
                    <a:pt x="1430" y="2391"/>
                    <a:pt x="1430" y="2391"/>
                    <a:pt x="1430" y="2391"/>
                  </a:cubicBezTo>
                  <a:cubicBezTo>
                    <a:pt x="1430" y="2391"/>
                    <a:pt x="1430" y="2391"/>
                    <a:pt x="1430" y="2391"/>
                  </a:cubicBezTo>
                  <a:cubicBezTo>
                    <a:pt x="214" y="2391"/>
                    <a:pt x="214" y="2391"/>
                    <a:pt x="214" y="2391"/>
                  </a:cubicBezTo>
                  <a:cubicBezTo>
                    <a:pt x="161" y="2391"/>
                    <a:pt x="117" y="2347"/>
                    <a:pt x="117" y="2294"/>
                  </a:cubicBezTo>
                  <a:cubicBezTo>
                    <a:pt x="117" y="215"/>
                    <a:pt x="117" y="215"/>
                    <a:pt x="117" y="215"/>
                  </a:cubicBezTo>
                  <a:cubicBezTo>
                    <a:pt x="117" y="161"/>
                    <a:pt x="161" y="117"/>
                    <a:pt x="214" y="117"/>
                  </a:cubicBezTo>
                  <a:cubicBezTo>
                    <a:pt x="3230" y="117"/>
                    <a:pt x="3230" y="117"/>
                    <a:pt x="3230" y="117"/>
                  </a:cubicBezTo>
                  <a:cubicBezTo>
                    <a:pt x="3283" y="117"/>
                    <a:pt x="3327" y="161"/>
                    <a:pt x="3327" y="215"/>
                  </a:cubicBezTo>
                  <a:lnTo>
                    <a:pt x="3327" y="229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075" tIns="25525" rIns="51075" bIns="255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667;p41">
            <a:extLst>
              <a:ext uri="{FF2B5EF4-FFF2-40B4-BE49-F238E27FC236}">
                <a16:creationId xmlns:a16="http://schemas.microsoft.com/office/drawing/2014/main" id="{CCA65681-61B9-45AB-A6D6-DA1AB59CD9A5}"/>
              </a:ext>
            </a:extLst>
          </p:cNvPr>
          <p:cNvSpPr/>
          <p:nvPr/>
        </p:nvSpPr>
        <p:spPr>
          <a:xfrm>
            <a:off x="2449444" y="1605823"/>
            <a:ext cx="5225362" cy="3439458"/>
          </a:xfrm>
          <a:custGeom>
            <a:avLst/>
            <a:gdLst/>
            <a:ahLst/>
            <a:cxnLst/>
            <a:rect l="l" t="t" r="r" b="b"/>
            <a:pathLst>
              <a:path w="4190" h="2632" extrusionOk="0">
                <a:moveTo>
                  <a:pt x="4136" y="1683"/>
                </a:moveTo>
                <a:cubicBezTo>
                  <a:pt x="4102" y="1602"/>
                  <a:pt x="4053" y="1529"/>
                  <a:pt x="3990" y="1466"/>
                </a:cubicBezTo>
                <a:cubicBezTo>
                  <a:pt x="3927" y="1404"/>
                  <a:pt x="3854" y="1355"/>
                  <a:pt x="3773" y="1320"/>
                </a:cubicBezTo>
                <a:cubicBezTo>
                  <a:pt x="3690" y="1285"/>
                  <a:pt x="3601" y="1267"/>
                  <a:pt x="3510" y="1266"/>
                </a:cubicBezTo>
                <a:cubicBezTo>
                  <a:pt x="3525" y="1197"/>
                  <a:pt x="3532" y="1127"/>
                  <a:pt x="3532" y="1056"/>
                </a:cubicBezTo>
                <a:cubicBezTo>
                  <a:pt x="3532" y="914"/>
                  <a:pt x="3504" y="775"/>
                  <a:pt x="3449" y="645"/>
                </a:cubicBezTo>
                <a:cubicBezTo>
                  <a:pt x="3396" y="519"/>
                  <a:pt x="3320" y="406"/>
                  <a:pt x="3223" y="309"/>
                </a:cubicBezTo>
                <a:cubicBezTo>
                  <a:pt x="3126" y="212"/>
                  <a:pt x="3013" y="136"/>
                  <a:pt x="2887" y="83"/>
                </a:cubicBezTo>
                <a:cubicBezTo>
                  <a:pt x="2757" y="28"/>
                  <a:pt x="2619" y="0"/>
                  <a:pt x="2476" y="0"/>
                </a:cubicBezTo>
                <a:cubicBezTo>
                  <a:pt x="2259" y="0"/>
                  <a:pt x="2051" y="65"/>
                  <a:pt x="1874" y="189"/>
                </a:cubicBezTo>
                <a:cubicBezTo>
                  <a:pt x="1789" y="248"/>
                  <a:pt x="1713" y="320"/>
                  <a:pt x="1648" y="402"/>
                </a:cubicBezTo>
                <a:cubicBezTo>
                  <a:pt x="1596" y="467"/>
                  <a:pt x="1553" y="538"/>
                  <a:pt x="1518" y="614"/>
                </a:cubicBezTo>
                <a:cubicBezTo>
                  <a:pt x="1433" y="621"/>
                  <a:pt x="1350" y="640"/>
                  <a:pt x="1271" y="671"/>
                </a:cubicBezTo>
                <a:cubicBezTo>
                  <a:pt x="1174" y="709"/>
                  <a:pt x="1086" y="763"/>
                  <a:pt x="1008" y="831"/>
                </a:cubicBezTo>
                <a:cubicBezTo>
                  <a:pt x="876" y="948"/>
                  <a:pt x="782" y="1101"/>
                  <a:pt x="738" y="1269"/>
                </a:cubicBezTo>
                <a:cubicBezTo>
                  <a:pt x="719" y="1267"/>
                  <a:pt x="701" y="1266"/>
                  <a:pt x="683" y="1266"/>
                </a:cubicBezTo>
                <a:cubicBezTo>
                  <a:pt x="591" y="1266"/>
                  <a:pt x="501" y="1285"/>
                  <a:pt x="417" y="1320"/>
                </a:cubicBezTo>
                <a:cubicBezTo>
                  <a:pt x="336" y="1355"/>
                  <a:pt x="263" y="1404"/>
                  <a:pt x="200" y="1466"/>
                </a:cubicBezTo>
                <a:cubicBezTo>
                  <a:pt x="137" y="1529"/>
                  <a:pt x="88" y="1602"/>
                  <a:pt x="54" y="1683"/>
                </a:cubicBezTo>
                <a:cubicBezTo>
                  <a:pt x="18" y="1768"/>
                  <a:pt x="0" y="1857"/>
                  <a:pt x="0" y="1949"/>
                </a:cubicBezTo>
                <a:cubicBezTo>
                  <a:pt x="0" y="2041"/>
                  <a:pt x="18" y="2131"/>
                  <a:pt x="54" y="2215"/>
                </a:cubicBezTo>
                <a:cubicBezTo>
                  <a:pt x="88" y="2296"/>
                  <a:pt x="137" y="2369"/>
                  <a:pt x="200" y="2432"/>
                </a:cubicBezTo>
                <a:cubicBezTo>
                  <a:pt x="263" y="2495"/>
                  <a:pt x="336" y="2544"/>
                  <a:pt x="417" y="2578"/>
                </a:cubicBezTo>
                <a:cubicBezTo>
                  <a:pt x="501" y="2614"/>
                  <a:pt x="591" y="2632"/>
                  <a:pt x="683" y="2632"/>
                </a:cubicBezTo>
                <a:cubicBezTo>
                  <a:pt x="3507" y="2632"/>
                  <a:pt x="3507" y="2632"/>
                  <a:pt x="3507" y="2632"/>
                </a:cubicBezTo>
                <a:cubicBezTo>
                  <a:pt x="3599" y="2632"/>
                  <a:pt x="3689" y="2614"/>
                  <a:pt x="3773" y="2578"/>
                </a:cubicBezTo>
                <a:cubicBezTo>
                  <a:pt x="3854" y="2544"/>
                  <a:pt x="3927" y="2495"/>
                  <a:pt x="3990" y="2432"/>
                </a:cubicBezTo>
                <a:cubicBezTo>
                  <a:pt x="4053" y="2369"/>
                  <a:pt x="4102" y="2296"/>
                  <a:pt x="4136" y="2215"/>
                </a:cubicBezTo>
                <a:cubicBezTo>
                  <a:pt x="4172" y="2131"/>
                  <a:pt x="4190" y="2041"/>
                  <a:pt x="4190" y="1949"/>
                </a:cubicBezTo>
                <a:cubicBezTo>
                  <a:pt x="4190" y="1857"/>
                  <a:pt x="4172" y="1768"/>
                  <a:pt x="4136" y="1683"/>
                </a:cubicBezTo>
                <a:close/>
                <a:moveTo>
                  <a:pt x="3851" y="2293"/>
                </a:moveTo>
                <a:cubicBezTo>
                  <a:pt x="3759" y="2385"/>
                  <a:pt x="3637" y="2435"/>
                  <a:pt x="3507" y="2435"/>
                </a:cubicBezTo>
                <a:cubicBezTo>
                  <a:pt x="683" y="2435"/>
                  <a:pt x="683" y="2435"/>
                  <a:pt x="683" y="2435"/>
                </a:cubicBezTo>
                <a:cubicBezTo>
                  <a:pt x="553" y="2435"/>
                  <a:pt x="431" y="2385"/>
                  <a:pt x="339" y="2293"/>
                </a:cubicBezTo>
                <a:cubicBezTo>
                  <a:pt x="247" y="2201"/>
                  <a:pt x="197" y="2079"/>
                  <a:pt x="197" y="1949"/>
                </a:cubicBezTo>
                <a:cubicBezTo>
                  <a:pt x="197" y="1819"/>
                  <a:pt x="247" y="1697"/>
                  <a:pt x="339" y="1605"/>
                </a:cubicBezTo>
                <a:cubicBezTo>
                  <a:pt x="431" y="1514"/>
                  <a:pt x="553" y="1463"/>
                  <a:pt x="683" y="1463"/>
                </a:cubicBezTo>
                <a:cubicBezTo>
                  <a:pt x="717" y="1463"/>
                  <a:pt x="753" y="1468"/>
                  <a:pt x="793" y="1477"/>
                </a:cubicBezTo>
                <a:cubicBezTo>
                  <a:pt x="820" y="1483"/>
                  <a:pt x="848" y="1478"/>
                  <a:pt x="870" y="1462"/>
                </a:cubicBezTo>
                <a:cubicBezTo>
                  <a:pt x="893" y="1447"/>
                  <a:pt x="908" y="1422"/>
                  <a:pt x="912" y="1395"/>
                </a:cubicBezTo>
                <a:cubicBezTo>
                  <a:pt x="936" y="1235"/>
                  <a:pt x="1016" y="1087"/>
                  <a:pt x="1138" y="979"/>
                </a:cubicBezTo>
                <a:cubicBezTo>
                  <a:pt x="1199" y="925"/>
                  <a:pt x="1268" y="883"/>
                  <a:pt x="1342" y="854"/>
                </a:cubicBezTo>
                <a:cubicBezTo>
                  <a:pt x="1420" y="824"/>
                  <a:pt x="1501" y="808"/>
                  <a:pt x="1585" y="807"/>
                </a:cubicBezTo>
                <a:cubicBezTo>
                  <a:pt x="1625" y="806"/>
                  <a:pt x="1661" y="782"/>
                  <a:pt x="1676" y="744"/>
                </a:cubicBezTo>
                <a:cubicBezTo>
                  <a:pt x="1707" y="665"/>
                  <a:pt x="1749" y="591"/>
                  <a:pt x="1802" y="524"/>
                </a:cubicBezTo>
                <a:cubicBezTo>
                  <a:pt x="1855" y="457"/>
                  <a:pt x="1917" y="399"/>
                  <a:pt x="1986" y="350"/>
                </a:cubicBezTo>
                <a:cubicBezTo>
                  <a:pt x="2130" y="250"/>
                  <a:pt x="2300" y="197"/>
                  <a:pt x="2476" y="197"/>
                </a:cubicBezTo>
                <a:cubicBezTo>
                  <a:pt x="2592" y="197"/>
                  <a:pt x="2705" y="219"/>
                  <a:pt x="2811" y="264"/>
                </a:cubicBezTo>
                <a:cubicBezTo>
                  <a:pt x="2913" y="307"/>
                  <a:pt x="3005" y="369"/>
                  <a:pt x="3084" y="448"/>
                </a:cubicBezTo>
                <a:cubicBezTo>
                  <a:pt x="3163" y="527"/>
                  <a:pt x="3225" y="619"/>
                  <a:pt x="3268" y="722"/>
                </a:cubicBezTo>
                <a:cubicBezTo>
                  <a:pt x="3313" y="827"/>
                  <a:pt x="3336" y="940"/>
                  <a:pt x="3336" y="1056"/>
                </a:cubicBezTo>
                <a:cubicBezTo>
                  <a:pt x="3336" y="1154"/>
                  <a:pt x="3318" y="1252"/>
                  <a:pt x="3284" y="1347"/>
                </a:cubicBezTo>
                <a:cubicBezTo>
                  <a:pt x="3272" y="1381"/>
                  <a:pt x="3279" y="1419"/>
                  <a:pt x="3303" y="1446"/>
                </a:cubicBezTo>
                <a:cubicBezTo>
                  <a:pt x="3327" y="1473"/>
                  <a:pt x="3363" y="1484"/>
                  <a:pt x="3398" y="1476"/>
                </a:cubicBezTo>
                <a:cubicBezTo>
                  <a:pt x="3438" y="1467"/>
                  <a:pt x="3473" y="1463"/>
                  <a:pt x="3507" y="1463"/>
                </a:cubicBezTo>
                <a:cubicBezTo>
                  <a:pt x="3637" y="1463"/>
                  <a:pt x="3759" y="1514"/>
                  <a:pt x="3851" y="1605"/>
                </a:cubicBezTo>
                <a:cubicBezTo>
                  <a:pt x="3943" y="1697"/>
                  <a:pt x="3993" y="1819"/>
                  <a:pt x="3993" y="1949"/>
                </a:cubicBezTo>
                <a:cubicBezTo>
                  <a:pt x="3993" y="2079"/>
                  <a:pt x="3943" y="2201"/>
                  <a:pt x="3851" y="2293"/>
                </a:cubicBezTo>
                <a:close/>
              </a:path>
            </a:pathLst>
          </a:custGeom>
          <a:solidFill>
            <a:srgbClr val="E3E4E5"/>
          </a:solidFill>
          <a:ln>
            <a:noFill/>
          </a:ln>
        </p:spPr>
        <p:txBody>
          <a:bodyPr spcFirstLastPara="1" wrap="square" lIns="51075" tIns="25525" rIns="51075" bIns="25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7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668;p41">
            <a:extLst>
              <a:ext uri="{FF2B5EF4-FFF2-40B4-BE49-F238E27FC236}">
                <a16:creationId xmlns:a16="http://schemas.microsoft.com/office/drawing/2014/main" id="{6CA98036-79AA-4A07-B323-BCCCD2201AD7}"/>
              </a:ext>
            </a:extLst>
          </p:cNvPr>
          <p:cNvSpPr/>
          <p:nvPr/>
        </p:nvSpPr>
        <p:spPr>
          <a:xfrm>
            <a:off x="3503195" y="1964163"/>
            <a:ext cx="3492957" cy="1950223"/>
          </a:xfrm>
          <a:prstGeom prst="roundRect">
            <a:avLst>
              <a:gd name="adj" fmla="val 5876"/>
            </a:avLst>
          </a:prstGeom>
          <a:solidFill>
            <a:srgbClr val="D5E3F2"/>
          </a:solidFill>
          <a:ln>
            <a:noFill/>
          </a:ln>
        </p:spPr>
        <p:txBody>
          <a:bodyPr spcFirstLastPara="1" wrap="square" lIns="68100" tIns="34050" rIns="68100" bIns="340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3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670;p41">
            <a:extLst>
              <a:ext uri="{FF2B5EF4-FFF2-40B4-BE49-F238E27FC236}">
                <a16:creationId xmlns:a16="http://schemas.microsoft.com/office/drawing/2014/main" id="{0F960C3C-8181-446D-8AB7-2C89365B37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8353" y="2093754"/>
            <a:ext cx="3182639" cy="16940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671;p41">
            <a:extLst>
              <a:ext uri="{FF2B5EF4-FFF2-40B4-BE49-F238E27FC236}">
                <a16:creationId xmlns:a16="http://schemas.microsoft.com/office/drawing/2014/main" id="{2C7C8ECA-8769-497D-800D-DEDA6D4723DD}"/>
              </a:ext>
            </a:extLst>
          </p:cNvPr>
          <p:cNvCxnSpPr/>
          <p:nvPr/>
        </p:nvCxnSpPr>
        <p:spPr>
          <a:xfrm rot="10800000">
            <a:off x="2373616" y="2713360"/>
            <a:ext cx="1431244" cy="123652"/>
          </a:xfrm>
          <a:prstGeom prst="straightConnector1">
            <a:avLst/>
          </a:prstGeom>
          <a:noFill/>
          <a:ln w="28575" cap="flat" cmpd="sng">
            <a:solidFill>
              <a:srgbClr val="005E94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42" name="Google Shape;672;p41">
            <a:extLst>
              <a:ext uri="{FF2B5EF4-FFF2-40B4-BE49-F238E27FC236}">
                <a16:creationId xmlns:a16="http://schemas.microsoft.com/office/drawing/2014/main" id="{1A6CDEDE-4436-4FBA-8A75-40BE93563D7A}"/>
              </a:ext>
            </a:extLst>
          </p:cNvPr>
          <p:cNvGrpSpPr/>
          <p:nvPr/>
        </p:nvGrpSpPr>
        <p:grpSpPr>
          <a:xfrm>
            <a:off x="545616" y="3831483"/>
            <a:ext cx="1779984" cy="1941669"/>
            <a:chOff x="739024" y="1279699"/>
            <a:chExt cx="2395939" cy="4058855"/>
          </a:xfrm>
        </p:grpSpPr>
        <p:sp>
          <p:nvSpPr>
            <p:cNvPr id="43" name="Google Shape;673;p41">
              <a:extLst>
                <a:ext uri="{FF2B5EF4-FFF2-40B4-BE49-F238E27FC236}">
                  <a16:creationId xmlns:a16="http://schemas.microsoft.com/office/drawing/2014/main" id="{EB8BE20E-C75F-4295-BC9E-F720E60D831E}"/>
                </a:ext>
              </a:extLst>
            </p:cNvPr>
            <p:cNvSpPr/>
            <p:nvPr/>
          </p:nvSpPr>
          <p:spPr>
            <a:xfrm>
              <a:off x="867479" y="1372948"/>
              <a:ext cx="2267484" cy="3965606"/>
            </a:xfrm>
            <a:prstGeom prst="roundRect">
              <a:avLst>
                <a:gd name="adj" fmla="val 6041"/>
              </a:avLst>
            </a:prstGeom>
            <a:solidFill>
              <a:srgbClr val="E2E3E4"/>
            </a:solidFill>
            <a:ln>
              <a:noFill/>
            </a:ln>
          </p:spPr>
          <p:txBody>
            <a:bodyPr spcFirstLastPara="1" wrap="square" lIns="68100" tIns="34050" rIns="68100" bIns="340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73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74;p41">
              <a:extLst>
                <a:ext uri="{FF2B5EF4-FFF2-40B4-BE49-F238E27FC236}">
                  <a16:creationId xmlns:a16="http://schemas.microsoft.com/office/drawing/2014/main" id="{764997ED-E45B-4B51-BE71-627235193735}"/>
                </a:ext>
              </a:extLst>
            </p:cNvPr>
            <p:cNvSpPr txBox="1"/>
            <p:nvPr/>
          </p:nvSpPr>
          <p:spPr>
            <a:xfrm>
              <a:off x="739024" y="1279699"/>
              <a:ext cx="2267484" cy="14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41" dirty="0">
                  <a:solidFill>
                    <a:srgbClr val="007EC6"/>
                  </a:solidFill>
                  <a:ea typeface="Arial"/>
                  <a:cs typeface="Arial"/>
                  <a:sym typeface="Arial"/>
                </a:rPr>
                <a:t>Команда архитекторов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41" dirty="0">
                  <a:solidFill>
                    <a:srgbClr val="007EC6"/>
                  </a:solidFill>
                  <a:ea typeface="Arial"/>
                  <a:cs typeface="Arial"/>
                  <a:sym typeface="Arial"/>
                </a:rPr>
                <a:t>(Атырау)</a:t>
              </a:r>
              <a:endParaRPr dirty="0"/>
            </a:p>
          </p:txBody>
        </p:sp>
      </p:grpSp>
      <p:grpSp>
        <p:nvGrpSpPr>
          <p:cNvPr id="45" name="Google Shape;675;p41">
            <a:extLst>
              <a:ext uri="{FF2B5EF4-FFF2-40B4-BE49-F238E27FC236}">
                <a16:creationId xmlns:a16="http://schemas.microsoft.com/office/drawing/2014/main" id="{8BAF03AE-862F-4ADA-BD1B-FEE9AB0735B5}"/>
              </a:ext>
            </a:extLst>
          </p:cNvPr>
          <p:cNvGrpSpPr/>
          <p:nvPr/>
        </p:nvGrpSpPr>
        <p:grpSpPr>
          <a:xfrm>
            <a:off x="791311" y="2014426"/>
            <a:ext cx="918626" cy="842937"/>
            <a:chOff x="3006208" y="3302854"/>
            <a:chExt cx="1601179" cy="1469253"/>
          </a:xfrm>
        </p:grpSpPr>
        <p:pic>
          <p:nvPicPr>
            <p:cNvPr id="46" name="Google Shape;676;p41">
              <a:extLst>
                <a:ext uri="{FF2B5EF4-FFF2-40B4-BE49-F238E27FC236}">
                  <a16:creationId xmlns:a16="http://schemas.microsoft.com/office/drawing/2014/main" id="{5B6208C6-DA31-46D3-8F6C-B5EA771896F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28092" y="3302854"/>
              <a:ext cx="1391075" cy="1391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677;p41">
              <a:extLst>
                <a:ext uri="{FF2B5EF4-FFF2-40B4-BE49-F238E27FC236}">
                  <a16:creationId xmlns:a16="http://schemas.microsoft.com/office/drawing/2014/main" id="{8FEF1FBB-6A3B-4401-B0F9-17734E1E594F}"/>
                </a:ext>
              </a:extLst>
            </p:cNvPr>
            <p:cNvSpPr/>
            <p:nvPr/>
          </p:nvSpPr>
          <p:spPr>
            <a:xfrm>
              <a:off x="3006208" y="4370880"/>
              <a:ext cx="1601179" cy="40122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96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ИНЖЕНЕР</a:t>
              </a:r>
              <a:endParaRPr dirty="0"/>
            </a:p>
          </p:txBody>
        </p:sp>
      </p:grpSp>
      <p:grpSp>
        <p:nvGrpSpPr>
          <p:cNvPr id="48" name="Google Shape;678;p41">
            <a:extLst>
              <a:ext uri="{FF2B5EF4-FFF2-40B4-BE49-F238E27FC236}">
                <a16:creationId xmlns:a16="http://schemas.microsoft.com/office/drawing/2014/main" id="{58190ED0-E308-42FD-8C2B-E5AB2F79EF45}"/>
              </a:ext>
            </a:extLst>
          </p:cNvPr>
          <p:cNvGrpSpPr/>
          <p:nvPr/>
        </p:nvGrpSpPr>
        <p:grpSpPr>
          <a:xfrm>
            <a:off x="5029488" y="1128859"/>
            <a:ext cx="882447" cy="1009160"/>
            <a:chOff x="8385166" y="5405414"/>
            <a:chExt cx="2363405" cy="2702772"/>
          </a:xfrm>
        </p:grpSpPr>
        <p:sp>
          <p:nvSpPr>
            <p:cNvPr id="49" name="Google Shape;679;p41">
              <a:extLst>
                <a:ext uri="{FF2B5EF4-FFF2-40B4-BE49-F238E27FC236}">
                  <a16:creationId xmlns:a16="http://schemas.microsoft.com/office/drawing/2014/main" id="{C46F1625-11F4-4352-8CC1-1D2C17932345}"/>
                </a:ext>
              </a:extLst>
            </p:cNvPr>
            <p:cNvSpPr/>
            <p:nvPr/>
          </p:nvSpPr>
          <p:spPr>
            <a:xfrm>
              <a:off x="8405933" y="7122463"/>
              <a:ext cx="2321871" cy="985723"/>
            </a:xfrm>
            <a:prstGeom prst="rect">
              <a:avLst/>
            </a:prstGeom>
            <a:solidFill>
              <a:srgbClr val="F19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96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BIM MANAGER</a:t>
              </a:r>
              <a:endParaRPr dirty="0"/>
            </a:p>
          </p:txBody>
        </p:sp>
        <p:grpSp>
          <p:nvGrpSpPr>
            <p:cNvPr id="50" name="Google Shape;680;p41">
              <a:extLst>
                <a:ext uri="{FF2B5EF4-FFF2-40B4-BE49-F238E27FC236}">
                  <a16:creationId xmlns:a16="http://schemas.microsoft.com/office/drawing/2014/main" id="{FF7FEBBA-35AD-403A-990E-ED7EDB3D532B}"/>
                </a:ext>
              </a:extLst>
            </p:cNvPr>
            <p:cNvGrpSpPr/>
            <p:nvPr/>
          </p:nvGrpSpPr>
          <p:grpSpPr>
            <a:xfrm>
              <a:off x="8385166" y="5405414"/>
              <a:ext cx="2363405" cy="2215448"/>
              <a:chOff x="8385166" y="5405414"/>
              <a:chExt cx="2363405" cy="2215448"/>
            </a:xfrm>
          </p:grpSpPr>
          <p:pic>
            <p:nvPicPr>
              <p:cNvPr id="51" name="Google Shape;681;p41">
                <a:extLst>
                  <a:ext uri="{FF2B5EF4-FFF2-40B4-BE49-F238E27FC236}">
                    <a16:creationId xmlns:a16="http://schemas.microsoft.com/office/drawing/2014/main" id="{88C65BF2-6B9B-4293-ADA8-CF6D2B033662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85166" y="5405414"/>
                <a:ext cx="2363405" cy="22154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" name="Google Shape;682;p41">
                <a:extLst>
                  <a:ext uri="{FF2B5EF4-FFF2-40B4-BE49-F238E27FC236}">
                    <a16:creationId xmlns:a16="http://schemas.microsoft.com/office/drawing/2014/main" id="{0BC16A3F-BDD6-44D8-96BB-A31A62D378DE}"/>
                  </a:ext>
                </a:extLst>
              </p:cNvPr>
              <p:cNvSpPr/>
              <p:nvPr/>
            </p:nvSpPr>
            <p:spPr>
              <a:xfrm>
                <a:off x="9915525" y="6011441"/>
                <a:ext cx="342900" cy="317314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3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" name="Google Shape;683;p41">
            <a:extLst>
              <a:ext uri="{FF2B5EF4-FFF2-40B4-BE49-F238E27FC236}">
                <a16:creationId xmlns:a16="http://schemas.microsoft.com/office/drawing/2014/main" id="{968D4B40-A40C-4410-8E21-D9DE46A25F4D}"/>
              </a:ext>
            </a:extLst>
          </p:cNvPr>
          <p:cNvGrpSpPr/>
          <p:nvPr/>
        </p:nvGrpSpPr>
        <p:grpSpPr>
          <a:xfrm>
            <a:off x="1707761" y="4388035"/>
            <a:ext cx="525913" cy="441624"/>
            <a:chOff x="2154551" y="7937558"/>
            <a:chExt cx="941435" cy="790550"/>
          </a:xfrm>
        </p:grpSpPr>
        <p:sp>
          <p:nvSpPr>
            <p:cNvPr id="54" name="Google Shape;684;p41">
              <a:extLst>
                <a:ext uri="{FF2B5EF4-FFF2-40B4-BE49-F238E27FC236}">
                  <a16:creationId xmlns:a16="http://schemas.microsoft.com/office/drawing/2014/main" id="{68256334-8D07-4E44-B7CC-B1F515620481}"/>
                </a:ext>
              </a:extLst>
            </p:cNvPr>
            <p:cNvSpPr/>
            <p:nvPr/>
          </p:nvSpPr>
          <p:spPr>
            <a:xfrm>
              <a:off x="2219585" y="7998668"/>
              <a:ext cx="811320" cy="558697"/>
            </a:xfrm>
            <a:custGeom>
              <a:avLst/>
              <a:gdLst/>
              <a:ahLst/>
              <a:cxnLst/>
              <a:rect l="l" t="t" r="r" b="b"/>
              <a:pathLst>
                <a:path w="2968" h="2048" extrusionOk="0">
                  <a:moveTo>
                    <a:pt x="29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2008"/>
                    <a:pt x="0" y="2008"/>
                    <a:pt x="0" y="2008"/>
                  </a:cubicBezTo>
                  <a:cubicBezTo>
                    <a:pt x="0" y="2030"/>
                    <a:pt x="18" y="2048"/>
                    <a:pt x="40" y="2048"/>
                  </a:cubicBezTo>
                  <a:cubicBezTo>
                    <a:pt x="2928" y="2048"/>
                    <a:pt x="2928" y="2048"/>
                    <a:pt x="2928" y="2048"/>
                  </a:cubicBezTo>
                  <a:cubicBezTo>
                    <a:pt x="2950" y="2048"/>
                    <a:pt x="2968" y="2030"/>
                    <a:pt x="2968" y="2008"/>
                  </a:cubicBezTo>
                  <a:cubicBezTo>
                    <a:pt x="2968" y="41"/>
                    <a:pt x="2968" y="41"/>
                    <a:pt x="2968" y="41"/>
                  </a:cubicBezTo>
                  <a:cubicBezTo>
                    <a:pt x="2968" y="18"/>
                    <a:pt x="2950" y="0"/>
                    <a:pt x="2928" y="0"/>
                  </a:cubicBezTo>
                  <a:close/>
                  <a:moveTo>
                    <a:pt x="2887" y="1968"/>
                  </a:moveTo>
                  <a:cubicBezTo>
                    <a:pt x="80" y="1968"/>
                    <a:pt x="80" y="1968"/>
                    <a:pt x="80" y="1968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2887" y="81"/>
                    <a:pt x="2887" y="81"/>
                    <a:pt x="2887" y="81"/>
                  </a:cubicBezTo>
                  <a:lnTo>
                    <a:pt x="2887" y="196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075" tIns="25525" rIns="51075" bIns="255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85;p41">
              <a:extLst>
                <a:ext uri="{FF2B5EF4-FFF2-40B4-BE49-F238E27FC236}">
                  <a16:creationId xmlns:a16="http://schemas.microsoft.com/office/drawing/2014/main" id="{76403460-AB17-4DDF-A764-B7F68024E487}"/>
                </a:ext>
              </a:extLst>
            </p:cNvPr>
            <p:cNvSpPr/>
            <p:nvPr/>
          </p:nvSpPr>
          <p:spPr>
            <a:xfrm>
              <a:off x="2154551" y="7937558"/>
              <a:ext cx="941435" cy="790550"/>
            </a:xfrm>
            <a:custGeom>
              <a:avLst/>
              <a:gdLst/>
              <a:ahLst/>
              <a:cxnLst/>
              <a:rect l="l" t="t" r="r" b="b"/>
              <a:pathLst>
                <a:path w="3444" h="2898" extrusionOk="0">
                  <a:moveTo>
                    <a:pt x="3230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96" y="0"/>
                    <a:pt x="0" y="96"/>
                    <a:pt x="0" y="215"/>
                  </a:cubicBezTo>
                  <a:cubicBezTo>
                    <a:pt x="0" y="2294"/>
                    <a:pt x="0" y="2294"/>
                    <a:pt x="0" y="2294"/>
                  </a:cubicBezTo>
                  <a:cubicBezTo>
                    <a:pt x="0" y="2412"/>
                    <a:pt x="96" y="2508"/>
                    <a:pt x="214" y="2508"/>
                  </a:cubicBezTo>
                  <a:cubicBezTo>
                    <a:pt x="1268" y="2508"/>
                    <a:pt x="1268" y="2508"/>
                    <a:pt x="1268" y="2508"/>
                  </a:cubicBezTo>
                  <a:cubicBezTo>
                    <a:pt x="922" y="2794"/>
                    <a:pt x="922" y="2794"/>
                    <a:pt x="922" y="2794"/>
                  </a:cubicBezTo>
                  <a:cubicBezTo>
                    <a:pt x="903" y="2810"/>
                    <a:pt x="896" y="2836"/>
                    <a:pt x="905" y="2859"/>
                  </a:cubicBezTo>
                  <a:cubicBezTo>
                    <a:pt x="913" y="2882"/>
                    <a:pt x="935" y="2898"/>
                    <a:pt x="959" y="2898"/>
                  </a:cubicBezTo>
                  <a:cubicBezTo>
                    <a:pt x="2485" y="2898"/>
                    <a:pt x="2485" y="2898"/>
                    <a:pt x="2485" y="2898"/>
                  </a:cubicBezTo>
                  <a:cubicBezTo>
                    <a:pt x="2509" y="2898"/>
                    <a:pt x="2531" y="2882"/>
                    <a:pt x="2539" y="2859"/>
                  </a:cubicBezTo>
                  <a:cubicBezTo>
                    <a:pt x="2548" y="2836"/>
                    <a:pt x="2541" y="2810"/>
                    <a:pt x="2522" y="2794"/>
                  </a:cubicBezTo>
                  <a:cubicBezTo>
                    <a:pt x="2176" y="2508"/>
                    <a:pt x="2176" y="2508"/>
                    <a:pt x="2176" y="2508"/>
                  </a:cubicBezTo>
                  <a:cubicBezTo>
                    <a:pt x="3230" y="2508"/>
                    <a:pt x="3230" y="2508"/>
                    <a:pt x="3230" y="2508"/>
                  </a:cubicBezTo>
                  <a:cubicBezTo>
                    <a:pt x="3348" y="2508"/>
                    <a:pt x="3444" y="2412"/>
                    <a:pt x="3444" y="2294"/>
                  </a:cubicBezTo>
                  <a:cubicBezTo>
                    <a:pt x="3444" y="215"/>
                    <a:pt x="3444" y="215"/>
                    <a:pt x="3444" y="215"/>
                  </a:cubicBezTo>
                  <a:cubicBezTo>
                    <a:pt x="3444" y="96"/>
                    <a:pt x="3348" y="0"/>
                    <a:pt x="3230" y="0"/>
                  </a:cubicBezTo>
                  <a:close/>
                  <a:moveTo>
                    <a:pt x="2322" y="2781"/>
                  </a:moveTo>
                  <a:cubicBezTo>
                    <a:pt x="1122" y="2781"/>
                    <a:pt x="1122" y="2781"/>
                    <a:pt x="1122" y="2781"/>
                  </a:cubicBezTo>
                  <a:cubicBezTo>
                    <a:pt x="1451" y="2508"/>
                    <a:pt x="1451" y="2508"/>
                    <a:pt x="1451" y="2508"/>
                  </a:cubicBezTo>
                  <a:cubicBezTo>
                    <a:pt x="1993" y="2508"/>
                    <a:pt x="1993" y="2508"/>
                    <a:pt x="1993" y="2508"/>
                  </a:cubicBezTo>
                  <a:lnTo>
                    <a:pt x="2322" y="2781"/>
                  </a:lnTo>
                  <a:close/>
                  <a:moveTo>
                    <a:pt x="3327" y="2294"/>
                  </a:moveTo>
                  <a:cubicBezTo>
                    <a:pt x="3327" y="2347"/>
                    <a:pt x="3283" y="2391"/>
                    <a:pt x="3230" y="2391"/>
                  </a:cubicBezTo>
                  <a:cubicBezTo>
                    <a:pt x="2014" y="2391"/>
                    <a:pt x="2014" y="2391"/>
                    <a:pt x="2014" y="2391"/>
                  </a:cubicBezTo>
                  <a:cubicBezTo>
                    <a:pt x="2014" y="2391"/>
                    <a:pt x="2014" y="2391"/>
                    <a:pt x="2014" y="2391"/>
                  </a:cubicBezTo>
                  <a:cubicBezTo>
                    <a:pt x="1430" y="2391"/>
                    <a:pt x="1430" y="2391"/>
                    <a:pt x="1430" y="2391"/>
                  </a:cubicBezTo>
                  <a:cubicBezTo>
                    <a:pt x="1430" y="2391"/>
                    <a:pt x="1430" y="2391"/>
                    <a:pt x="1430" y="2391"/>
                  </a:cubicBezTo>
                  <a:cubicBezTo>
                    <a:pt x="214" y="2391"/>
                    <a:pt x="214" y="2391"/>
                    <a:pt x="214" y="2391"/>
                  </a:cubicBezTo>
                  <a:cubicBezTo>
                    <a:pt x="161" y="2391"/>
                    <a:pt x="117" y="2347"/>
                    <a:pt x="117" y="2294"/>
                  </a:cubicBezTo>
                  <a:cubicBezTo>
                    <a:pt x="117" y="215"/>
                    <a:pt x="117" y="215"/>
                    <a:pt x="117" y="215"/>
                  </a:cubicBezTo>
                  <a:cubicBezTo>
                    <a:pt x="117" y="161"/>
                    <a:pt x="161" y="117"/>
                    <a:pt x="214" y="117"/>
                  </a:cubicBezTo>
                  <a:cubicBezTo>
                    <a:pt x="3230" y="117"/>
                    <a:pt x="3230" y="117"/>
                    <a:pt x="3230" y="117"/>
                  </a:cubicBezTo>
                  <a:cubicBezTo>
                    <a:pt x="3283" y="117"/>
                    <a:pt x="3327" y="161"/>
                    <a:pt x="3327" y="215"/>
                  </a:cubicBezTo>
                  <a:lnTo>
                    <a:pt x="3327" y="229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075" tIns="25525" rIns="51075" bIns="255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686;p41">
            <a:extLst>
              <a:ext uri="{FF2B5EF4-FFF2-40B4-BE49-F238E27FC236}">
                <a16:creationId xmlns:a16="http://schemas.microsoft.com/office/drawing/2014/main" id="{D2ADF39D-CD32-4EFD-913C-D124A91D2E11}"/>
              </a:ext>
            </a:extLst>
          </p:cNvPr>
          <p:cNvGrpSpPr/>
          <p:nvPr/>
        </p:nvGrpSpPr>
        <p:grpSpPr>
          <a:xfrm>
            <a:off x="1707774" y="4994927"/>
            <a:ext cx="525913" cy="441624"/>
            <a:chOff x="2154551" y="7937558"/>
            <a:chExt cx="941435" cy="790550"/>
          </a:xfrm>
        </p:grpSpPr>
        <p:sp>
          <p:nvSpPr>
            <p:cNvPr id="57" name="Google Shape;687;p41">
              <a:extLst>
                <a:ext uri="{FF2B5EF4-FFF2-40B4-BE49-F238E27FC236}">
                  <a16:creationId xmlns:a16="http://schemas.microsoft.com/office/drawing/2014/main" id="{9B23B355-921A-4687-B52A-6F52B8B4CBE3}"/>
                </a:ext>
              </a:extLst>
            </p:cNvPr>
            <p:cNvSpPr/>
            <p:nvPr/>
          </p:nvSpPr>
          <p:spPr>
            <a:xfrm>
              <a:off x="2219585" y="7998668"/>
              <a:ext cx="811320" cy="558697"/>
            </a:xfrm>
            <a:custGeom>
              <a:avLst/>
              <a:gdLst/>
              <a:ahLst/>
              <a:cxnLst/>
              <a:rect l="l" t="t" r="r" b="b"/>
              <a:pathLst>
                <a:path w="2968" h="2048" extrusionOk="0">
                  <a:moveTo>
                    <a:pt x="29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2008"/>
                    <a:pt x="0" y="2008"/>
                    <a:pt x="0" y="2008"/>
                  </a:cubicBezTo>
                  <a:cubicBezTo>
                    <a:pt x="0" y="2030"/>
                    <a:pt x="18" y="2048"/>
                    <a:pt x="40" y="2048"/>
                  </a:cubicBezTo>
                  <a:cubicBezTo>
                    <a:pt x="2928" y="2048"/>
                    <a:pt x="2928" y="2048"/>
                    <a:pt x="2928" y="2048"/>
                  </a:cubicBezTo>
                  <a:cubicBezTo>
                    <a:pt x="2950" y="2048"/>
                    <a:pt x="2968" y="2030"/>
                    <a:pt x="2968" y="2008"/>
                  </a:cubicBezTo>
                  <a:cubicBezTo>
                    <a:pt x="2968" y="41"/>
                    <a:pt x="2968" y="41"/>
                    <a:pt x="2968" y="41"/>
                  </a:cubicBezTo>
                  <a:cubicBezTo>
                    <a:pt x="2968" y="18"/>
                    <a:pt x="2950" y="0"/>
                    <a:pt x="2928" y="0"/>
                  </a:cubicBezTo>
                  <a:close/>
                  <a:moveTo>
                    <a:pt x="2887" y="1968"/>
                  </a:moveTo>
                  <a:cubicBezTo>
                    <a:pt x="80" y="1968"/>
                    <a:pt x="80" y="1968"/>
                    <a:pt x="80" y="1968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2887" y="81"/>
                    <a:pt x="2887" y="81"/>
                    <a:pt x="2887" y="81"/>
                  </a:cubicBezTo>
                  <a:lnTo>
                    <a:pt x="2887" y="196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075" tIns="25525" rIns="51075" bIns="255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88;p41">
              <a:extLst>
                <a:ext uri="{FF2B5EF4-FFF2-40B4-BE49-F238E27FC236}">
                  <a16:creationId xmlns:a16="http://schemas.microsoft.com/office/drawing/2014/main" id="{F0739317-1626-4E1A-A273-CCFE5E749C84}"/>
                </a:ext>
              </a:extLst>
            </p:cNvPr>
            <p:cNvSpPr/>
            <p:nvPr/>
          </p:nvSpPr>
          <p:spPr>
            <a:xfrm>
              <a:off x="2154551" y="7937558"/>
              <a:ext cx="941435" cy="790550"/>
            </a:xfrm>
            <a:custGeom>
              <a:avLst/>
              <a:gdLst/>
              <a:ahLst/>
              <a:cxnLst/>
              <a:rect l="l" t="t" r="r" b="b"/>
              <a:pathLst>
                <a:path w="3444" h="2898" extrusionOk="0">
                  <a:moveTo>
                    <a:pt x="3230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96" y="0"/>
                    <a:pt x="0" y="96"/>
                    <a:pt x="0" y="215"/>
                  </a:cubicBezTo>
                  <a:cubicBezTo>
                    <a:pt x="0" y="2294"/>
                    <a:pt x="0" y="2294"/>
                    <a:pt x="0" y="2294"/>
                  </a:cubicBezTo>
                  <a:cubicBezTo>
                    <a:pt x="0" y="2412"/>
                    <a:pt x="96" y="2508"/>
                    <a:pt x="214" y="2508"/>
                  </a:cubicBezTo>
                  <a:cubicBezTo>
                    <a:pt x="1268" y="2508"/>
                    <a:pt x="1268" y="2508"/>
                    <a:pt x="1268" y="2508"/>
                  </a:cubicBezTo>
                  <a:cubicBezTo>
                    <a:pt x="922" y="2794"/>
                    <a:pt x="922" y="2794"/>
                    <a:pt x="922" y="2794"/>
                  </a:cubicBezTo>
                  <a:cubicBezTo>
                    <a:pt x="903" y="2810"/>
                    <a:pt x="896" y="2836"/>
                    <a:pt x="905" y="2859"/>
                  </a:cubicBezTo>
                  <a:cubicBezTo>
                    <a:pt x="913" y="2882"/>
                    <a:pt x="935" y="2898"/>
                    <a:pt x="959" y="2898"/>
                  </a:cubicBezTo>
                  <a:cubicBezTo>
                    <a:pt x="2485" y="2898"/>
                    <a:pt x="2485" y="2898"/>
                    <a:pt x="2485" y="2898"/>
                  </a:cubicBezTo>
                  <a:cubicBezTo>
                    <a:pt x="2509" y="2898"/>
                    <a:pt x="2531" y="2882"/>
                    <a:pt x="2539" y="2859"/>
                  </a:cubicBezTo>
                  <a:cubicBezTo>
                    <a:pt x="2548" y="2836"/>
                    <a:pt x="2541" y="2810"/>
                    <a:pt x="2522" y="2794"/>
                  </a:cubicBezTo>
                  <a:cubicBezTo>
                    <a:pt x="2176" y="2508"/>
                    <a:pt x="2176" y="2508"/>
                    <a:pt x="2176" y="2508"/>
                  </a:cubicBezTo>
                  <a:cubicBezTo>
                    <a:pt x="3230" y="2508"/>
                    <a:pt x="3230" y="2508"/>
                    <a:pt x="3230" y="2508"/>
                  </a:cubicBezTo>
                  <a:cubicBezTo>
                    <a:pt x="3348" y="2508"/>
                    <a:pt x="3444" y="2412"/>
                    <a:pt x="3444" y="2294"/>
                  </a:cubicBezTo>
                  <a:cubicBezTo>
                    <a:pt x="3444" y="215"/>
                    <a:pt x="3444" y="215"/>
                    <a:pt x="3444" y="215"/>
                  </a:cubicBezTo>
                  <a:cubicBezTo>
                    <a:pt x="3444" y="96"/>
                    <a:pt x="3348" y="0"/>
                    <a:pt x="3230" y="0"/>
                  </a:cubicBezTo>
                  <a:close/>
                  <a:moveTo>
                    <a:pt x="2322" y="2781"/>
                  </a:moveTo>
                  <a:cubicBezTo>
                    <a:pt x="1122" y="2781"/>
                    <a:pt x="1122" y="2781"/>
                    <a:pt x="1122" y="2781"/>
                  </a:cubicBezTo>
                  <a:cubicBezTo>
                    <a:pt x="1451" y="2508"/>
                    <a:pt x="1451" y="2508"/>
                    <a:pt x="1451" y="2508"/>
                  </a:cubicBezTo>
                  <a:cubicBezTo>
                    <a:pt x="1993" y="2508"/>
                    <a:pt x="1993" y="2508"/>
                    <a:pt x="1993" y="2508"/>
                  </a:cubicBezTo>
                  <a:lnTo>
                    <a:pt x="2322" y="2781"/>
                  </a:lnTo>
                  <a:close/>
                  <a:moveTo>
                    <a:pt x="3327" y="2294"/>
                  </a:moveTo>
                  <a:cubicBezTo>
                    <a:pt x="3327" y="2347"/>
                    <a:pt x="3283" y="2391"/>
                    <a:pt x="3230" y="2391"/>
                  </a:cubicBezTo>
                  <a:cubicBezTo>
                    <a:pt x="2014" y="2391"/>
                    <a:pt x="2014" y="2391"/>
                    <a:pt x="2014" y="2391"/>
                  </a:cubicBezTo>
                  <a:cubicBezTo>
                    <a:pt x="2014" y="2391"/>
                    <a:pt x="2014" y="2391"/>
                    <a:pt x="2014" y="2391"/>
                  </a:cubicBezTo>
                  <a:cubicBezTo>
                    <a:pt x="1430" y="2391"/>
                    <a:pt x="1430" y="2391"/>
                    <a:pt x="1430" y="2391"/>
                  </a:cubicBezTo>
                  <a:cubicBezTo>
                    <a:pt x="1430" y="2391"/>
                    <a:pt x="1430" y="2391"/>
                    <a:pt x="1430" y="2391"/>
                  </a:cubicBezTo>
                  <a:cubicBezTo>
                    <a:pt x="214" y="2391"/>
                    <a:pt x="214" y="2391"/>
                    <a:pt x="214" y="2391"/>
                  </a:cubicBezTo>
                  <a:cubicBezTo>
                    <a:pt x="161" y="2391"/>
                    <a:pt x="117" y="2347"/>
                    <a:pt x="117" y="2294"/>
                  </a:cubicBezTo>
                  <a:cubicBezTo>
                    <a:pt x="117" y="215"/>
                    <a:pt x="117" y="215"/>
                    <a:pt x="117" y="215"/>
                  </a:cubicBezTo>
                  <a:cubicBezTo>
                    <a:pt x="117" y="161"/>
                    <a:pt x="161" y="117"/>
                    <a:pt x="214" y="117"/>
                  </a:cubicBezTo>
                  <a:cubicBezTo>
                    <a:pt x="3230" y="117"/>
                    <a:pt x="3230" y="117"/>
                    <a:pt x="3230" y="117"/>
                  </a:cubicBezTo>
                  <a:cubicBezTo>
                    <a:pt x="3283" y="117"/>
                    <a:pt x="3327" y="161"/>
                    <a:pt x="3327" y="215"/>
                  </a:cubicBezTo>
                  <a:lnTo>
                    <a:pt x="3327" y="229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075" tIns="25525" rIns="51075" bIns="255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689;p41">
            <a:extLst>
              <a:ext uri="{FF2B5EF4-FFF2-40B4-BE49-F238E27FC236}">
                <a16:creationId xmlns:a16="http://schemas.microsoft.com/office/drawing/2014/main" id="{D9F08F84-FD5C-481F-9250-95D616BD6297}"/>
              </a:ext>
            </a:extLst>
          </p:cNvPr>
          <p:cNvGrpSpPr/>
          <p:nvPr/>
        </p:nvGrpSpPr>
        <p:grpSpPr>
          <a:xfrm>
            <a:off x="695763" y="4663032"/>
            <a:ext cx="903567" cy="871301"/>
            <a:chOff x="2006313" y="1760715"/>
            <a:chExt cx="1489212" cy="1436033"/>
          </a:xfrm>
        </p:grpSpPr>
        <p:pic>
          <p:nvPicPr>
            <p:cNvPr id="60" name="Google Shape;690;p41">
              <a:extLst>
                <a:ext uri="{FF2B5EF4-FFF2-40B4-BE49-F238E27FC236}">
                  <a16:creationId xmlns:a16="http://schemas.microsoft.com/office/drawing/2014/main" id="{A15C8DB4-980C-4330-8565-AA5CB14BF88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06313" y="1760715"/>
              <a:ext cx="1399032" cy="1338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91;p41">
              <a:extLst>
                <a:ext uri="{FF2B5EF4-FFF2-40B4-BE49-F238E27FC236}">
                  <a16:creationId xmlns:a16="http://schemas.microsoft.com/office/drawing/2014/main" id="{F2C43722-8D53-4610-B883-A1D97346835C}"/>
                </a:ext>
              </a:extLst>
            </p:cNvPr>
            <p:cNvSpPr/>
            <p:nvPr/>
          </p:nvSpPr>
          <p:spPr>
            <a:xfrm>
              <a:off x="2048146" y="2817359"/>
              <a:ext cx="1447379" cy="3793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96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АРХИТЕКТОР</a:t>
              </a:r>
              <a:endParaRPr sz="1046" dirty="0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92;p41">
            <a:extLst>
              <a:ext uri="{FF2B5EF4-FFF2-40B4-BE49-F238E27FC236}">
                <a16:creationId xmlns:a16="http://schemas.microsoft.com/office/drawing/2014/main" id="{CCB6BDBD-BB5C-40D7-8DA6-1ABC8C02A5E7}"/>
              </a:ext>
            </a:extLst>
          </p:cNvPr>
          <p:cNvGrpSpPr/>
          <p:nvPr/>
        </p:nvGrpSpPr>
        <p:grpSpPr>
          <a:xfrm>
            <a:off x="7810319" y="2292492"/>
            <a:ext cx="1735080" cy="1911943"/>
            <a:chOff x="867479" y="1341838"/>
            <a:chExt cx="2267484" cy="3996716"/>
          </a:xfrm>
        </p:grpSpPr>
        <p:sp>
          <p:nvSpPr>
            <p:cNvPr id="63" name="Google Shape;693;p41">
              <a:extLst>
                <a:ext uri="{FF2B5EF4-FFF2-40B4-BE49-F238E27FC236}">
                  <a16:creationId xmlns:a16="http://schemas.microsoft.com/office/drawing/2014/main" id="{A9AA9B57-8848-492D-9610-DB17D968276E}"/>
                </a:ext>
              </a:extLst>
            </p:cNvPr>
            <p:cNvSpPr/>
            <p:nvPr/>
          </p:nvSpPr>
          <p:spPr>
            <a:xfrm>
              <a:off x="867479" y="1372948"/>
              <a:ext cx="2267484" cy="3965606"/>
            </a:xfrm>
            <a:prstGeom prst="roundRect">
              <a:avLst>
                <a:gd name="adj" fmla="val 6041"/>
              </a:avLst>
            </a:prstGeom>
            <a:solidFill>
              <a:srgbClr val="E2E3E4"/>
            </a:solidFill>
            <a:ln>
              <a:noFill/>
            </a:ln>
          </p:spPr>
          <p:txBody>
            <a:bodyPr spcFirstLastPara="1" wrap="square" lIns="68100" tIns="34050" rIns="68100" bIns="3405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73" b="1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94;p41">
              <a:extLst>
                <a:ext uri="{FF2B5EF4-FFF2-40B4-BE49-F238E27FC236}">
                  <a16:creationId xmlns:a16="http://schemas.microsoft.com/office/drawing/2014/main" id="{446965C3-D78B-4087-AD04-5FC6B2FEBF04}"/>
                </a:ext>
              </a:extLst>
            </p:cNvPr>
            <p:cNvSpPr txBox="1"/>
            <p:nvPr/>
          </p:nvSpPr>
          <p:spPr>
            <a:xfrm>
              <a:off x="867479" y="1341838"/>
              <a:ext cx="2267484" cy="14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41" dirty="0">
                  <a:solidFill>
                    <a:srgbClr val="007EC6"/>
                  </a:solidFill>
                  <a:ea typeface="Arial"/>
                  <a:cs typeface="Arial"/>
                  <a:sym typeface="Arial"/>
                </a:rPr>
                <a:t>Команда конструкторов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41" dirty="0">
                  <a:solidFill>
                    <a:srgbClr val="007EC6"/>
                  </a:solidFill>
                  <a:ea typeface="Arial"/>
                  <a:cs typeface="Arial"/>
                  <a:sym typeface="Arial"/>
                </a:rPr>
                <a:t> (Шымкент)</a:t>
              </a:r>
              <a:endParaRPr dirty="0"/>
            </a:p>
          </p:txBody>
        </p:sp>
      </p:grpSp>
      <p:grpSp>
        <p:nvGrpSpPr>
          <p:cNvPr id="65" name="Google Shape;695;p41">
            <a:extLst>
              <a:ext uri="{FF2B5EF4-FFF2-40B4-BE49-F238E27FC236}">
                <a16:creationId xmlns:a16="http://schemas.microsoft.com/office/drawing/2014/main" id="{1CB112F7-C41D-4E04-8ECA-1126977996E2}"/>
              </a:ext>
            </a:extLst>
          </p:cNvPr>
          <p:cNvGrpSpPr/>
          <p:nvPr/>
        </p:nvGrpSpPr>
        <p:grpSpPr>
          <a:xfrm>
            <a:off x="8939898" y="2927815"/>
            <a:ext cx="525913" cy="441624"/>
            <a:chOff x="2154551" y="7937558"/>
            <a:chExt cx="941435" cy="790550"/>
          </a:xfrm>
        </p:grpSpPr>
        <p:sp>
          <p:nvSpPr>
            <p:cNvPr id="66" name="Google Shape;696;p41">
              <a:extLst>
                <a:ext uri="{FF2B5EF4-FFF2-40B4-BE49-F238E27FC236}">
                  <a16:creationId xmlns:a16="http://schemas.microsoft.com/office/drawing/2014/main" id="{009A2354-7FF4-4BC7-8B70-9071787B6DE0}"/>
                </a:ext>
              </a:extLst>
            </p:cNvPr>
            <p:cNvSpPr/>
            <p:nvPr/>
          </p:nvSpPr>
          <p:spPr>
            <a:xfrm>
              <a:off x="2219585" y="7998668"/>
              <a:ext cx="811320" cy="558697"/>
            </a:xfrm>
            <a:custGeom>
              <a:avLst/>
              <a:gdLst/>
              <a:ahLst/>
              <a:cxnLst/>
              <a:rect l="l" t="t" r="r" b="b"/>
              <a:pathLst>
                <a:path w="2968" h="2048" extrusionOk="0">
                  <a:moveTo>
                    <a:pt x="29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2008"/>
                    <a:pt x="0" y="2008"/>
                    <a:pt x="0" y="2008"/>
                  </a:cubicBezTo>
                  <a:cubicBezTo>
                    <a:pt x="0" y="2030"/>
                    <a:pt x="18" y="2048"/>
                    <a:pt x="40" y="2048"/>
                  </a:cubicBezTo>
                  <a:cubicBezTo>
                    <a:pt x="2928" y="2048"/>
                    <a:pt x="2928" y="2048"/>
                    <a:pt x="2928" y="2048"/>
                  </a:cubicBezTo>
                  <a:cubicBezTo>
                    <a:pt x="2950" y="2048"/>
                    <a:pt x="2968" y="2030"/>
                    <a:pt x="2968" y="2008"/>
                  </a:cubicBezTo>
                  <a:cubicBezTo>
                    <a:pt x="2968" y="41"/>
                    <a:pt x="2968" y="41"/>
                    <a:pt x="2968" y="41"/>
                  </a:cubicBezTo>
                  <a:cubicBezTo>
                    <a:pt x="2968" y="18"/>
                    <a:pt x="2950" y="0"/>
                    <a:pt x="2928" y="0"/>
                  </a:cubicBezTo>
                  <a:close/>
                  <a:moveTo>
                    <a:pt x="2887" y="1968"/>
                  </a:moveTo>
                  <a:cubicBezTo>
                    <a:pt x="80" y="1968"/>
                    <a:pt x="80" y="1968"/>
                    <a:pt x="80" y="1968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2887" y="81"/>
                    <a:pt x="2887" y="81"/>
                    <a:pt x="2887" y="81"/>
                  </a:cubicBezTo>
                  <a:lnTo>
                    <a:pt x="2887" y="196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075" tIns="25525" rIns="51075" bIns="255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97;p41">
              <a:extLst>
                <a:ext uri="{FF2B5EF4-FFF2-40B4-BE49-F238E27FC236}">
                  <a16:creationId xmlns:a16="http://schemas.microsoft.com/office/drawing/2014/main" id="{2C2B33C1-FA36-4ED9-A606-ED0B3D7967CE}"/>
                </a:ext>
              </a:extLst>
            </p:cNvPr>
            <p:cNvSpPr/>
            <p:nvPr/>
          </p:nvSpPr>
          <p:spPr>
            <a:xfrm>
              <a:off x="2154551" y="7937558"/>
              <a:ext cx="941435" cy="790550"/>
            </a:xfrm>
            <a:custGeom>
              <a:avLst/>
              <a:gdLst/>
              <a:ahLst/>
              <a:cxnLst/>
              <a:rect l="l" t="t" r="r" b="b"/>
              <a:pathLst>
                <a:path w="3444" h="2898" extrusionOk="0">
                  <a:moveTo>
                    <a:pt x="3230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96" y="0"/>
                    <a:pt x="0" y="96"/>
                    <a:pt x="0" y="215"/>
                  </a:cubicBezTo>
                  <a:cubicBezTo>
                    <a:pt x="0" y="2294"/>
                    <a:pt x="0" y="2294"/>
                    <a:pt x="0" y="2294"/>
                  </a:cubicBezTo>
                  <a:cubicBezTo>
                    <a:pt x="0" y="2412"/>
                    <a:pt x="96" y="2508"/>
                    <a:pt x="214" y="2508"/>
                  </a:cubicBezTo>
                  <a:cubicBezTo>
                    <a:pt x="1268" y="2508"/>
                    <a:pt x="1268" y="2508"/>
                    <a:pt x="1268" y="2508"/>
                  </a:cubicBezTo>
                  <a:cubicBezTo>
                    <a:pt x="922" y="2794"/>
                    <a:pt x="922" y="2794"/>
                    <a:pt x="922" y="2794"/>
                  </a:cubicBezTo>
                  <a:cubicBezTo>
                    <a:pt x="903" y="2810"/>
                    <a:pt x="896" y="2836"/>
                    <a:pt x="905" y="2859"/>
                  </a:cubicBezTo>
                  <a:cubicBezTo>
                    <a:pt x="913" y="2882"/>
                    <a:pt x="935" y="2898"/>
                    <a:pt x="959" y="2898"/>
                  </a:cubicBezTo>
                  <a:cubicBezTo>
                    <a:pt x="2485" y="2898"/>
                    <a:pt x="2485" y="2898"/>
                    <a:pt x="2485" y="2898"/>
                  </a:cubicBezTo>
                  <a:cubicBezTo>
                    <a:pt x="2509" y="2898"/>
                    <a:pt x="2531" y="2882"/>
                    <a:pt x="2539" y="2859"/>
                  </a:cubicBezTo>
                  <a:cubicBezTo>
                    <a:pt x="2548" y="2836"/>
                    <a:pt x="2541" y="2810"/>
                    <a:pt x="2522" y="2794"/>
                  </a:cubicBezTo>
                  <a:cubicBezTo>
                    <a:pt x="2176" y="2508"/>
                    <a:pt x="2176" y="2508"/>
                    <a:pt x="2176" y="2508"/>
                  </a:cubicBezTo>
                  <a:cubicBezTo>
                    <a:pt x="3230" y="2508"/>
                    <a:pt x="3230" y="2508"/>
                    <a:pt x="3230" y="2508"/>
                  </a:cubicBezTo>
                  <a:cubicBezTo>
                    <a:pt x="3348" y="2508"/>
                    <a:pt x="3444" y="2412"/>
                    <a:pt x="3444" y="2294"/>
                  </a:cubicBezTo>
                  <a:cubicBezTo>
                    <a:pt x="3444" y="215"/>
                    <a:pt x="3444" y="215"/>
                    <a:pt x="3444" y="215"/>
                  </a:cubicBezTo>
                  <a:cubicBezTo>
                    <a:pt x="3444" y="96"/>
                    <a:pt x="3348" y="0"/>
                    <a:pt x="3230" y="0"/>
                  </a:cubicBezTo>
                  <a:close/>
                  <a:moveTo>
                    <a:pt x="2322" y="2781"/>
                  </a:moveTo>
                  <a:cubicBezTo>
                    <a:pt x="1122" y="2781"/>
                    <a:pt x="1122" y="2781"/>
                    <a:pt x="1122" y="2781"/>
                  </a:cubicBezTo>
                  <a:cubicBezTo>
                    <a:pt x="1451" y="2508"/>
                    <a:pt x="1451" y="2508"/>
                    <a:pt x="1451" y="2508"/>
                  </a:cubicBezTo>
                  <a:cubicBezTo>
                    <a:pt x="1993" y="2508"/>
                    <a:pt x="1993" y="2508"/>
                    <a:pt x="1993" y="2508"/>
                  </a:cubicBezTo>
                  <a:lnTo>
                    <a:pt x="2322" y="2781"/>
                  </a:lnTo>
                  <a:close/>
                  <a:moveTo>
                    <a:pt x="3327" y="2294"/>
                  </a:moveTo>
                  <a:cubicBezTo>
                    <a:pt x="3327" y="2347"/>
                    <a:pt x="3283" y="2391"/>
                    <a:pt x="3230" y="2391"/>
                  </a:cubicBezTo>
                  <a:cubicBezTo>
                    <a:pt x="2014" y="2391"/>
                    <a:pt x="2014" y="2391"/>
                    <a:pt x="2014" y="2391"/>
                  </a:cubicBezTo>
                  <a:cubicBezTo>
                    <a:pt x="2014" y="2391"/>
                    <a:pt x="2014" y="2391"/>
                    <a:pt x="2014" y="2391"/>
                  </a:cubicBezTo>
                  <a:cubicBezTo>
                    <a:pt x="1430" y="2391"/>
                    <a:pt x="1430" y="2391"/>
                    <a:pt x="1430" y="2391"/>
                  </a:cubicBezTo>
                  <a:cubicBezTo>
                    <a:pt x="1430" y="2391"/>
                    <a:pt x="1430" y="2391"/>
                    <a:pt x="1430" y="2391"/>
                  </a:cubicBezTo>
                  <a:cubicBezTo>
                    <a:pt x="214" y="2391"/>
                    <a:pt x="214" y="2391"/>
                    <a:pt x="214" y="2391"/>
                  </a:cubicBezTo>
                  <a:cubicBezTo>
                    <a:pt x="161" y="2391"/>
                    <a:pt x="117" y="2347"/>
                    <a:pt x="117" y="2294"/>
                  </a:cubicBezTo>
                  <a:cubicBezTo>
                    <a:pt x="117" y="215"/>
                    <a:pt x="117" y="215"/>
                    <a:pt x="117" y="215"/>
                  </a:cubicBezTo>
                  <a:cubicBezTo>
                    <a:pt x="117" y="161"/>
                    <a:pt x="161" y="117"/>
                    <a:pt x="214" y="117"/>
                  </a:cubicBezTo>
                  <a:cubicBezTo>
                    <a:pt x="3230" y="117"/>
                    <a:pt x="3230" y="117"/>
                    <a:pt x="3230" y="117"/>
                  </a:cubicBezTo>
                  <a:cubicBezTo>
                    <a:pt x="3283" y="117"/>
                    <a:pt x="3327" y="161"/>
                    <a:pt x="3327" y="215"/>
                  </a:cubicBezTo>
                  <a:lnTo>
                    <a:pt x="3327" y="229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51075" tIns="25525" rIns="51075" bIns="255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98;p41">
            <a:extLst>
              <a:ext uri="{FF2B5EF4-FFF2-40B4-BE49-F238E27FC236}">
                <a16:creationId xmlns:a16="http://schemas.microsoft.com/office/drawing/2014/main" id="{53DA9E5A-5DFA-4AF1-888B-145524E9D836}"/>
              </a:ext>
            </a:extLst>
          </p:cNvPr>
          <p:cNvGrpSpPr/>
          <p:nvPr/>
        </p:nvGrpSpPr>
        <p:grpSpPr>
          <a:xfrm>
            <a:off x="7963416" y="3090119"/>
            <a:ext cx="976482" cy="980795"/>
            <a:chOff x="3091350" y="3302854"/>
            <a:chExt cx="1702022" cy="1709541"/>
          </a:xfrm>
        </p:grpSpPr>
        <p:pic>
          <p:nvPicPr>
            <p:cNvPr id="69" name="Google Shape;699;p41">
              <a:extLst>
                <a:ext uri="{FF2B5EF4-FFF2-40B4-BE49-F238E27FC236}">
                  <a16:creationId xmlns:a16="http://schemas.microsoft.com/office/drawing/2014/main" id="{FB306DEC-D995-4A36-A9DC-A1D6743A3A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28092" y="3302854"/>
              <a:ext cx="1391075" cy="1391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0;p41">
              <a:extLst>
                <a:ext uri="{FF2B5EF4-FFF2-40B4-BE49-F238E27FC236}">
                  <a16:creationId xmlns:a16="http://schemas.microsoft.com/office/drawing/2014/main" id="{069516D7-3820-4825-95B0-E84783B4B957}"/>
                </a:ext>
              </a:extLst>
            </p:cNvPr>
            <p:cNvSpPr/>
            <p:nvPr/>
          </p:nvSpPr>
          <p:spPr>
            <a:xfrm>
              <a:off x="3091350" y="4370880"/>
              <a:ext cx="1702022" cy="6415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96" dirty="0">
                  <a:solidFill>
                    <a:srgbClr val="FFFFFF"/>
                  </a:solidFill>
                  <a:ea typeface="Arial"/>
                  <a:cs typeface="Arial"/>
                  <a:sym typeface="Arial"/>
                </a:rPr>
                <a:t>ИНЖЕНЕР КОНСТРУКТОР</a:t>
              </a:r>
              <a:endParaRPr sz="896" dirty="0">
                <a:solidFill>
                  <a:srgbClr val="FFFFFF"/>
                </a:solidFill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1" name="Google Shape;701;p41">
            <a:extLst>
              <a:ext uri="{FF2B5EF4-FFF2-40B4-BE49-F238E27FC236}">
                <a16:creationId xmlns:a16="http://schemas.microsoft.com/office/drawing/2014/main" id="{2426CD46-3CE7-4711-AED9-5BC2B6C6136F}"/>
              </a:ext>
            </a:extLst>
          </p:cNvPr>
          <p:cNvCxnSpPr>
            <a:endCxn id="63" idx="1"/>
          </p:cNvCxnSpPr>
          <p:nvPr/>
        </p:nvCxnSpPr>
        <p:spPr>
          <a:xfrm>
            <a:off x="6719519" y="2887205"/>
            <a:ext cx="1090800" cy="368700"/>
          </a:xfrm>
          <a:prstGeom prst="straightConnector1">
            <a:avLst/>
          </a:prstGeom>
          <a:noFill/>
          <a:ln w="28575" cap="flat" cmpd="sng">
            <a:solidFill>
              <a:srgbClr val="005E94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72" name="Google Shape;702;p41">
            <a:extLst>
              <a:ext uri="{FF2B5EF4-FFF2-40B4-BE49-F238E27FC236}">
                <a16:creationId xmlns:a16="http://schemas.microsoft.com/office/drawing/2014/main" id="{27B1CC45-19EE-4996-A9DD-F226D0C5DFE0}"/>
              </a:ext>
            </a:extLst>
          </p:cNvPr>
          <p:cNvCxnSpPr>
            <a:endCxn id="44" idx="3"/>
          </p:cNvCxnSpPr>
          <p:nvPr/>
        </p:nvCxnSpPr>
        <p:spPr>
          <a:xfrm flipH="1">
            <a:off x="2230169" y="3315957"/>
            <a:ext cx="1479300" cy="871200"/>
          </a:xfrm>
          <a:prstGeom prst="straightConnector1">
            <a:avLst/>
          </a:prstGeom>
          <a:noFill/>
          <a:ln w="28575" cap="flat" cmpd="sng">
            <a:solidFill>
              <a:srgbClr val="005E94"/>
            </a:solidFill>
            <a:prstDash val="solid"/>
            <a:miter lim="800000"/>
            <a:headEnd type="oval" w="med" len="med"/>
            <a:tailEnd type="oval" w="med" len="med"/>
          </a:ln>
        </p:spPr>
      </p:cxnSp>
      <p:pic>
        <p:nvPicPr>
          <p:cNvPr id="73" name="Google Shape;703;p41">
            <a:extLst>
              <a:ext uri="{FF2B5EF4-FFF2-40B4-BE49-F238E27FC236}">
                <a16:creationId xmlns:a16="http://schemas.microsoft.com/office/drawing/2014/main" id="{8D7D2B36-95EF-49F4-A3B0-49AB594D5A7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8191" y="4041290"/>
            <a:ext cx="576619" cy="57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04;p41">
            <a:extLst>
              <a:ext uri="{FF2B5EF4-FFF2-40B4-BE49-F238E27FC236}">
                <a16:creationId xmlns:a16="http://schemas.microsoft.com/office/drawing/2014/main" id="{50C3C785-5E62-49FA-AF7C-6AC6751F09E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17240" y="4044790"/>
            <a:ext cx="576619" cy="57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05;p41" descr="Resultado de imagen de pdf logo">
            <a:extLst>
              <a:ext uri="{FF2B5EF4-FFF2-40B4-BE49-F238E27FC236}">
                <a16:creationId xmlns:a16="http://schemas.microsoft.com/office/drawing/2014/main" id="{A1E56DDF-97FB-4B91-8F79-48DDF24FFED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97242" y="4032267"/>
            <a:ext cx="592240" cy="592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06;p41">
            <a:extLst>
              <a:ext uri="{FF2B5EF4-FFF2-40B4-BE49-F238E27FC236}">
                <a16:creationId xmlns:a16="http://schemas.microsoft.com/office/drawing/2014/main" id="{1F4B9ED6-C9FD-4B8E-861E-668DBDC8D104}"/>
              </a:ext>
            </a:extLst>
          </p:cNvPr>
          <p:cNvCxnSpPr/>
          <p:nvPr/>
        </p:nvCxnSpPr>
        <p:spPr>
          <a:xfrm>
            <a:off x="5508527" y="5838439"/>
            <a:ext cx="791308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7" name="Google Shape;707;p41">
            <a:extLst>
              <a:ext uri="{FF2B5EF4-FFF2-40B4-BE49-F238E27FC236}">
                <a16:creationId xmlns:a16="http://schemas.microsoft.com/office/drawing/2014/main" id="{CF3BA0B5-4680-45E1-8626-54F24919C651}"/>
              </a:ext>
            </a:extLst>
          </p:cNvPr>
          <p:cNvCxnSpPr/>
          <p:nvPr/>
        </p:nvCxnSpPr>
        <p:spPr>
          <a:xfrm rot="10800000">
            <a:off x="6299835" y="5436551"/>
            <a:ext cx="0" cy="375156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78" name="Google Shape;708;p41">
            <a:extLst>
              <a:ext uri="{FF2B5EF4-FFF2-40B4-BE49-F238E27FC236}">
                <a16:creationId xmlns:a16="http://schemas.microsoft.com/office/drawing/2014/main" id="{017D6B5F-6428-4C30-8F47-969336AF1231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20121" y="5257920"/>
            <a:ext cx="357261" cy="3572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09;p41">
            <a:extLst>
              <a:ext uri="{FF2B5EF4-FFF2-40B4-BE49-F238E27FC236}">
                <a16:creationId xmlns:a16="http://schemas.microsoft.com/office/drawing/2014/main" id="{5AA24643-D468-4062-BF5E-D514C083076F}"/>
              </a:ext>
            </a:extLst>
          </p:cNvPr>
          <p:cNvCxnSpPr/>
          <p:nvPr/>
        </p:nvCxnSpPr>
        <p:spPr>
          <a:xfrm>
            <a:off x="6299835" y="5436551"/>
            <a:ext cx="349934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710;p41">
            <a:extLst>
              <a:ext uri="{FF2B5EF4-FFF2-40B4-BE49-F238E27FC236}">
                <a16:creationId xmlns:a16="http://schemas.microsoft.com/office/drawing/2014/main" id="{D2301EC0-B3D4-4873-8815-C6DDCBA76C94}"/>
              </a:ext>
            </a:extLst>
          </p:cNvPr>
          <p:cNvCxnSpPr/>
          <p:nvPr/>
        </p:nvCxnSpPr>
        <p:spPr>
          <a:xfrm rot="10800000">
            <a:off x="5519214" y="4933668"/>
            <a:ext cx="0" cy="90477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81" name="Google Shape;711;p41">
            <a:extLst>
              <a:ext uri="{FF2B5EF4-FFF2-40B4-BE49-F238E27FC236}">
                <a16:creationId xmlns:a16="http://schemas.microsoft.com/office/drawing/2014/main" id="{A223FAC3-CD1E-42F9-9C40-D52F3A21D59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40529" y="4976277"/>
            <a:ext cx="1084729" cy="111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712;p41" descr="Resultado de imagen de autocad logo">
            <a:extLst>
              <a:ext uri="{FF2B5EF4-FFF2-40B4-BE49-F238E27FC236}">
                <a16:creationId xmlns:a16="http://schemas.microsoft.com/office/drawing/2014/main" id="{4162A925-73A6-47C5-982B-90B2A7F49E72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148667" y="4041290"/>
            <a:ext cx="574195" cy="57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035706C-A3F4-4BBE-BF84-9CE7D0AFBE8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66" y="4062918"/>
            <a:ext cx="1735075" cy="51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331" y="404883"/>
            <a:ext cx="10916478" cy="615535"/>
          </a:xfrm>
        </p:spPr>
        <p:txBody>
          <a:bodyPr/>
          <a:lstStyle/>
          <a:p>
            <a:r>
              <a:rPr lang="ru-RU" dirty="0"/>
              <a:t>Функционал </a:t>
            </a:r>
            <a:r>
              <a:rPr lang="en-US" dirty="0"/>
              <a:t>BIM 360 Design (+Docs)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22466" y="0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ED8E18-9FB5-4493-9FD9-A4DD29031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33119" y="2948602"/>
            <a:ext cx="2743009" cy="8082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EF3F394-6A74-456C-A7DC-09BDEDAF6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8" y="1178813"/>
            <a:ext cx="8953113" cy="48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331" y="404883"/>
            <a:ext cx="10916478" cy="615535"/>
          </a:xfrm>
        </p:spPr>
        <p:txBody>
          <a:bodyPr/>
          <a:lstStyle/>
          <a:p>
            <a:r>
              <a:rPr lang="ru-RU" dirty="0"/>
              <a:t>Учебный центр </a:t>
            </a:r>
            <a:r>
              <a:rPr lang="en-US" dirty="0"/>
              <a:t>Softline Education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22466" y="0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E3D9A91-3BF1-4B5C-AC26-7878BF319C75}"/>
              </a:ext>
            </a:extLst>
          </p:cNvPr>
          <p:cNvSpPr txBox="1">
            <a:spLocks/>
          </p:cNvSpPr>
          <p:nvPr/>
        </p:nvSpPr>
        <p:spPr>
          <a:xfrm rot="16200000">
            <a:off x="8456848" y="2792617"/>
            <a:ext cx="6200774" cy="61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dirty="0"/>
              <a:t>Softline Education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561CD-31A4-4F97-A962-8C6D14EE291E}"/>
              </a:ext>
            </a:extLst>
          </p:cNvPr>
          <p:cNvSpPr txBox="1"/>
          <p:nvPr/>
        </p:nvSpPr>
        <p:spPr>
          <a:xfrm>
            <a:off x="490331" y="1357148"/>
            <a:ext cx="10105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Сертифицированные тренеры Учебного центра Softline помогут изучить продукты </a:t>
            </a:r>
            <a:r>
              <a:rPr lang="ru-RU" b="1" dirty="0"/>
              <a:t>Autodesk </a:t>
            </a:r>
            <a:r>
              <a:rPr lang="ru-RU" dirty="0"/>
              <a:t>слушателям с различным уровнем подготовки. Вы можете пройти обучение по стандартной программе или адаптировать курс под ваши конкретные задачи или проект.</a:t>
            </a:r>
          </a:p>
          <a:p>
            <a:r>
              <a:rPr lang="ru-RU" dirty="0"/>
              <a:t>В программе обучения соблюдаются все рекомендации вендора, курсы проводят сертифицированные тренеры, используются учебные материалы от разработчика, дополняемые практическими наработками специалистов Softline. </a:t>
            </a:r>
          </a:p>
          <a:p>
            <a:r>
              <a:rPr lang="ru-RU" dirty="0"/>
              <a:t>Прохождение обучения доступно в дистанционном и очном формате.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2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22466" y="0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E3D9A91-3BF1-4B5C-AC26-7878BF319C75}"/>
              </a:ext>
            </a:extLst>
          </p:cNvPr>
          <p:cNvSpPr txBox="1">
            <a:spLocks/>
          </p:cNvSpPr>
          <p:nvPr/>
        </p:nvSpPr>
        <p:spPr>
          <a:xfrm rot="16200000">
            <a:off x="8456848" y="2792617"/>
            <a:ext cx="6200774" cy="615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dirty="0"/>
              <a:t>Softline Education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B443C47-5ECE-45C5-9189-D66316FF3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18438"/>
              </p:ext>
            </p:extLst>
          </p:nvPr>
        </p:nvGraphicFramePr>
        <p:xfrm>
          <a:off x="490329" y="502325"/>
          <a:ext cx="10105140" cy="557308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43269">
                  <a:extLst>
                    <a:ext uri="{9D8B030D-6E8A-4147-A177-3AD203B41FA5}">
                      <a16:colId xmlns:a16="http://schemas.microsoft.com/office/drawing/2014/main" val="2826191988"/>
                    </a:ext>
                  </a:extLst>
                </a:gridCol>
                <a:gridCol w="6594044">
                  <a:extLst>
                    <a:ext uri="{9D8B030D-6E8A-4147-A177-3AD203B41FA5}">
                      <a16:colId xmlns:a16="http://schemas.microsoft.com/office/drawing/2014/main" val="869139820"/>
                    </a:ext>
                  </a:extLst>
                </a:gridCol>
                <a:gridCol w="1867827">
                  <a:extLst>
                    <a:ext uri="{9D8B030D-6E8A-4147-A177-3AD203B41FA5}">
                      <a16:colId xmlns:a16="http://schemas.microsoft.com/office/drawing/2014/main" val="781272821"/>
                    </a:ext>
                  </a:extLst>
                </a:gridCol>
              </a:tblGrid>
              <a:tr h="427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курса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 курса</a:t>
                      </a:r>
                      <a:endParaRPr lang="ru-RU" sz="1400" dirty="0"/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дней/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</a:t>
                      </a: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часов</a:t>
                      </a:r>
                      <a:endParaRPr lang="ru-RU" sz="1400" dirty="0"/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793902709"/>
                  </a:ext>
                </a:extLst>
              </a:tr>
              <a:tr h="21395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Архитектура и строительство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584965"/>
                  </a:ext>
                </a:extLst>
              </a:tr>
              <a:tr h="21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A-BIM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BIM-Мастер </a:t>
                      </a:r>
                      <a:r>
                        <a:rPr lang="ru-RU" sz="1400" u="none" dirty="0" err="1">
                          <a:effectLst/>
                        </a:rPr>
                        <a:t>Revit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4\32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1594287422"/>
                  </a:ext>
                </a:extLst>
              </a:tr>
              <a:tr h="21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AD-NM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u="none" dirty="0" err="1">
                          <a:effectLst/>
                        </a:rPr>
                        <a:t>Autodesk</a:t>
                      </a:r>
                      <a:r>
                        <a:rPr lang="ru-RU" sz="1400" u="none" dirty="0">
                          <a:effectLst/>
                        </a:rPr>
                        <a:t> N</a:t>
                      </a:r>
                      <a:r>
                        <a:rPr lang="en-US" sz="1400" u="none" dirty="0">
                          <a:effectLst/>
                        </a:rPr>
                        <a:t>a</a:t>
                      </a:r>
                      <a:r>
                        <a:rPr lang="ru-RU" sz="1400" u="none" dirty="0" err="1">
                          <a:effectLst/>
                        </a:rPr>
                        <a:t>visworks</a:t>
                      </a:r>
                      <a:r>
                        <a:rPr lang="ru-RU" sz="1400" u="none" dirty="0">
                          <a:effectLst/>
                        </a:rPr>
                        <a:t> Manage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5\36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3495725898"/>
                  </a:ext>
                </a:extLst>
              </a:tr>
              <a:tr h="427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AD-RASM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Проектирование при помощи Autodesk </a:t>
                      </a:r>
                      <a:r>
                        <a:rPr lang="ru-RU" sz="1400" u="none" dirty="0" err="1">
                          <a:effectLst/>
                        </a:rPr>
                        <a:t>Revit</a:t>
                      </a:r>
                      <a:r>
                        <a:rPr lang="ru-RU" sz="1400" u="none" dirty="0">
                          <a:effectLst/>
                        </a:rPr>
                        <a:t> (архитектура, конструкции, инженерные системы)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8\60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967550562"/>
                  </a:ext>
                </a:extLst>
              </a:tr>
              <a:tr h="265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AD-REVARC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Проектирование при помощи Autodesk </a:t>
                      </a:r>
                      <a:r>
                        <a:rPr lang="ru-RU" sz="1400" u="none" dirty="0" err="1">
                          <a:effectLst/>
                        </a:rPr>
                        <a:t>Revit</a:t>
                      </a:r>
                      <a:r>
                        <a:rPr lang="ru-RU" sz="1400" u="none" dirty="0">
                          <a:effectLst/>
                        </a:rPr>
                        <a:t>. Курс для архитектора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5\40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694512513"/>
                  </a:ext>
                </a:extLst>
              </a:tr>
              <a:tr h="394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AD-REVMEP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Проектирование инженерных систем при помощи Autodesk </a:t>
                      </a:r>
                      <a:r>
                        <a:rPr lang="ru-RU" sz="1400" u="none" dirty="0" err="1">
                          <a:effectLst/>
                        </a:rPr>
                        <a:t>Revit</a:t>
                      </a:r>
                      <a:r>
                        <a:rPr lang="ru-RU" sz="1400" u="none" dirty="0">
                          <a:effectLst/>
                        </a:rPr>
                        <a:t> (разделы ОВ, ВК, ЭО)</a:t>
                      </a: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5\40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4096012499"/>
                  </a:ext>
                </a:extLst>
              </a:tr>
              <a:tr h="21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AD-REVSNVF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Autodesk </a:t>
                      </a:r>
                      <a:r>
                        <a:rPr lang="ru-RU" sz="1400" u="none" dirty="0" err="1">
                          <a:effectLst/>
                        </a:rPr>
                        <a:t>Revit</a:t>
                      </a:r>
                      <a:r>
                        <a:rPr lang="ru-RU" sz="1400" u="none" dirty="0">
                          <a:effectLst/>
                        </a:rPr>
                        <a:t> для проектирования СНВФ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5\40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2028311756"/>
                  </a:ext>
                </a:extLst>
              </a:tr>
              <a:tr h="286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AD-REVSTR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Проектирование конструкций (КМ и КЖ) при помощи Autodesk </a:t>
                      </a:r>
                      <a:r>
                        <a:rPr lang="ru-RU" sz="1400" u="none" dirty="0" err="1">
                          <a:effectLst/>
                        </a:rPr>
                        <a:t>Revit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5\40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2504406133"/>
                  </a:ext>
                </a:extLst>
              </a:tr>
              <a:tr h="427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 err="1">
                          <a:effectLst/>
                        </a:rPr>
                        <a:t>ARev</a:t>
                      </a:r>
                      <a:r>
                        <a:rPr lang="ru-RU" sz="1400" u="none" dirty="0">
                          <a:effectLst/>
                        </a:rPr>
                        <a:t>-EL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Проектирование электрических, слаботочных систем, систем управления, СКС в Autodesk </a:t>
                      </a:r>
                      <a:r>
                        <a:rPr lang="ru-RU" sz="1400" u="none" dirty="0" err="1">
                          <a:effectLst/>
                        </a:rPr>
                        <a:t>Revit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5\40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3338075746"/>
                  </a:ext>
                </a:extLst>
              </a:tr>
              <a:tr h="427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CAD-I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CAD</a:t>
                      </a:r>
                      <a:r>
                        <a:rPr lang="ru-RU" sz="1400" u="none" dirty="0">
                          <a:effectLst/>
                        </a:rPr>
                        <a:t>-мастер </a:t>
                      </a:r>
                      <a:r>
                        <a:rPr lang="en-US" sz="1400" u="none" dirty="0">
                          <a:effectLst/>
                        </a:rPr>
                        <a:t>Revit</a:t>
                      </a:r>
                      <a:r>
                        <a:rPr lang="ru-RU" sz="1400" u="none" dirty="0">
                          <a:effectLst/>
                        </a:rPr>
                        <a:t> (адаптация </a:t>
                      </a:r>
                      <a:r>
                        <a:rPr lang="en-US" sz="1400" u="none" dirty="0">
                          <a:effectLst/>
                        </a:rPr>
                        <a:t>Revit</a:t>
                      </a:r>
                      <a:r>
                        <a:rPr lang="ru-RU" sz="1400" u="none" dirty="0">
                          <a:effectLst/>
                        </a:rPr>
                        <a:t> для эффективного применения в проектной организации)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5\</a:t>
                      </a:r>
                      <a:r>
                        <a:rPr lang="ru-RU" sz="1400" dirty="0">
                          <a:effectLst/>
                        </a:rPr>
                        <a:t>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231262165"/>
                  </a:ext>
                </a:extLst>
              </a:tr>
              <a:tr h="21395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Базовое проектирование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055291"/>
                  </a:ext>
                </a:extLst>
              </a:tr>
              <a:tr h="21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AC-ESS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u="none" dirty="0">
                          <a:effectLst/>
                        </a:rPr>
                        <a:t>AutoCAD: </a:t>
                      </a:r>
                      <a:r>
                        <a:rPr lang="en-US" sz="1400" u="none" dirty="0" err="1">
                          <a:effectLst/>
                        </a:rPr>
                        <a:t>уровень</a:t>
                      </a:r>
                      <a:r>
                        <a:rPr lang="pt-BR" sz="1400" u="none" dirty="0">
                          <a:effectLst/>
                        </a:rPr>
                        <a:t> I (Essentials) (</a:t>
                      </a:r>
                      <a:r>
                        <a:rPr lang="en-US" sz="1400" u="none" dirty="0" err="1">
                          <a:effectLst/>
                        </a:rPr>
                        <a:t>Базовый</a:t>
                      </a:r>
                      <a:r>
                        <a:rPr lang="pt-BR" sz="1400" u="none" dirty="0">
                          <a:effectLst/>
                        </a:rPr>
                        <a:t>)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5\40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1828834464"/>
                  </a:ext>
                </a:extLst>
              </a:tr>
              <a:tr h="265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AC-INTM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u="none" dirty="0">
                          <a:effectLst/>
                        </a:rPr>
                        <a:t>AutoCAD</a:t>
                      </a:r>
                      <a:r>
                        <a:rPr lang="ru-RU" sz="1400" u="none" dirty="0">
                          <a:effectLst/>
                        </a:rPr>
                        <a:t>: уровень </a:t>
                      </a:r>
                      <a:r>
                        <a:rPr lang="es-ES" sz="1400" u="none" dirty="0">
                          <a:effectLst/>
                        </a:rPr>
                        <a:t>II </a:t>
                      </a:r>
                      <a:r>
                        <a:rPr lang="es-ES" sz="1400" u="none" dirty="0" err="1">
                          <a:effectLst/>
                        </a:rPr>
                        <a:t>Intermediate</a:t>
                      </a:r>
                      <a:r>
                        <a:rPr lang="ru-RU" sz="1400" u="none" dirty="0">
                          <a:effectLst/>
                        </a:rPr>
                        <a:t> (Продвинутый)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5\40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3464281932"/>
                  </a:ext>
                </a:extLst>
              </a:tr>
              <a:tr h="21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AD-INV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Autodesk </a:t>
                      </a:r>
                      <a:r>
                        <a:rPr lang="ru-RU" sz="1400" u="none" dirty="0" err="1">
                          <a:effectLst/>
                        </a:rPr>
                        <a:t>Inventor</a:t>
                      </a:r>
                      <a:r>
                        <a:rPr lang="ru-RU" sz="1400" u="none" dirty="0">
                          <a:effectLst/>
                        </a:rPr>
                        <a:t> (базовый курс)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5\40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3931739687"/>
                  </a:ext>
                </a:extLst>
              </a:tr>
              <a:tr h="72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ADV-STKMD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Расширенные возможности </a:t>
                      </a:r>
                      <a:r>
                        <a:rPr lang="ru-RU" sz="1400" u="none" dirty="0" err="1">
                          <a:effectLst/>
                        </a:rPr>
                        <a:t>Advance</a:t>
                      </a:r>
                      <a:r>
                        <a:rPr lang="ru-RU" sz="1400" u="none" dirty="0">
                          <a:effectLst/>
                        </a:rPr>
                        <a:t> </a:t>
                      </a:r>
                      <a:r>
                        <a:rPr lang="ru-RU" sz="1400" u="none" dirty="0" err="1">
                          <a:effectLst/>
                        </a:rPr>
                        <a:t>Steel</a:t>
                      </a:r>
                      <a:r>
                        <a:rPr lang="ru-RU" sz="1400" u="none" dirty="0">
                          <a:effectLst/>
                        </a:rPr>
                        <a:t> по моделированию металлических конструкций и выпуску документации для разделов КМ и КМД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7\54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1554458493"/>
                  </a:ext>
                </a:extLst>
              </a:tr>
              <a:tr h="21395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Землеустройство и генплан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77627"/>
                  </a:ext>
                </a:extLst>
              </a:tr>
              <a:tr h="21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>
                          <a:effectLst/>
                        </a:rPr>
                        <a:t>Civ3d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AutoCAD Civil 3D</a:t>
                      </a:r>
                      <a:endParaRPr lang="ru-RU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5\40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021" marR="38021" marT="0" marB="0" anchor="ctr"/>
                </a:tc>
                <a:extLst>
                  <a:ext uri="{0D108BD9-81ED-4DB2-BD59-A6C34878D82A}">
                    <a16:rowId xmlns:a16="http://schemas.microsoft.com/office/drawing/2014/main" val="1000042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2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7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05EF8E-60C5-4597-9898-48BCEA616667}"/>
              </a:ext>
            </a:extLst>
          </p:cNvPr>
          <p:cNvSpPr/>
          <p:nvPr/>
        </p:nvSpPr>
        <p:spPr>
          <a:xfrm>
            <a:off x="10922466" y="-18875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61013F-77D8-4D8E-ABFD-63E5F75CD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13515" y="2609185"/>
            <a:ext cx="2687437" cy="707220"/>
          </a:xfrm>
          <a:prstGeom prst="rect">
            <a:avLst/>
          </a:prstGeom>
        </p:spPr>
      </p:pic>
      <p:sp>
        <p:nvSpPr>
          <p:cNvPr id="35" name="Заголовок 19">
            <a:extLst>
              <a:ext uri="{FF2B5EF4-FFF2-40B4-BE49-F238E27FC236}">
                <a16:creationId xmlns:a16="http://schemas.microsoft.com/office/drawing/2014/main" id="{845F0FB5-D335-45ED-AA49-16FE4C343031}"/>
              </a:ext>
            </a:extLst>
          </p:cNvPr>
          <p:cNvSpPr txBox="1">
            <a:spLocks/>
          </p:cNvSpPr>
          <p:nvPr/>
        </p:nvSpPr>
        <p:spPr>
          <a:xfrm>
            <a:off x="544832" y="403467"/>
            <a:ext cx="1804085" cy="8412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ЦИКЛ ПРОЕКТА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AAD163-6BEA-46B1-BBE6-434503575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2" y="1301094"/>
            <a:ext cx="9809786" cy="43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05EF8E-60C5-4597-9898-48BCEA616667}"/>
              </a:ext>
            </a:extLst>
          </p:cNvPr>
          <p:cNvSpPr/>
          <p:nvPr/>
        </p:nvSpPr>
        <p:spPr>
          <a:xfrm>
            <a:off x="10922466" y="-18875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61013F-77D8-4D8E-ABFD-63E5F75CD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13515" y="2609185"/>
            <a:ext cx="2687437" cy="7072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68520A-3ED2-407E-A94E-D7033ADB0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1" y="758503"/>
            <a:ext cx="9877245" cy="512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05EF8E-60C5-4597-9898-48BCEA616667}"/>
              </a:ext>
            </a:extLst>
          </p:cNvPr>
          <p:cNvSpPr/>
          <p:nvPr/>
        </p:nvSpPr>
        <p:spPr>
          <a:xfrm>
            <a:off x="10922466" y="-18875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BBA841-7673-4B9C-AE04-3C60C1EBC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98754" y="2636869"/>
            <a:ext cx="2473261" cy="7419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96E4186-EC0D-45C0-A0BB-CEA6C68F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6" y="1313065"/>
            <a:ext cx="2473261" cy="741979"/>
          </a:xfrm>
          <a:prstGeom prst="rect">
            <a:avLst/>
          </a:prstGeom>
        </p:spPr>
      </p:pic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046D6897-A25B-4EF0-85DF-53C8964DD5EE}"/>
              </a:ext>
            </a:extLst>
          </p:cNvPr>
          <p:cNvSpPr/>
          <p:nvPr/>
        </p:nvSpPr>
        <p:spPr>
          <a:xfrm>
            <a:off x="3408142" y="1226854"/>
            <a:ext cx="914400" cy="914400"/>
          </a:xfrm>
          <a:prstGeom prst="mathPlus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2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F9E5C9-166B-4FF9-A5D3-1844BA58D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29" y="1327257"/>
            <a:ext cx="2687437" cy="7072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1B2536-9032-4A4C-AE05-E26152BB87E8}"/>
              </a:ext>
            </a:extLst>
          </p:cNvPr>
          <p:cNvSpPr txBox="1"/>
          <p:nvPr/>
        </p:nvSpPr>
        <p:spPr>
          <a:xfrm>
            <a:off x="485846" y="2213164"/>
            <a:ext cx="39268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моделей и чертежей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КЖ (КМ)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Вывод расхода материалов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Эскизный проект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7B3602-E82D-42F0-99D7-EF8B94509EF3}"/>
              </a:ext>
            </a:extLst>
          </p:cNvPr>
          <p:cNvSpPr txBox="1"/>
          <p:nvPr/>
        </p:nvSpPr>
        <p:spPr>
          <a:xfrm>
            <a:off x="4698293" y="2213164"/>
            <a:ext cx="5223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документооборотом –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Docs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разделами и подложками</a:t>
            </a:r>
            <a:r>
              <a:rPr lang="en-US" dirty="0"/>
              <a:t>, </a:t>
            </a:r>
            <a:r>
              <a:rPr lang="ru-RU" dirty="0"/>
              <a:t>коллаборация  –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Design Collaboration 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/>
              <a:t>Координация сводной моделью и проверка коллизий </a:t>
            </a:r>
            <a:r>
              <a:rPr lang="en-US" dirty="0"/>
              <a:t>–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Model Coordination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0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05EF8E-60C5-4597-9898-48BCEA616667}"/>
              </a:ext>
            </a:extLst>
          </p:cNvPr>
          <p:cNvSpPr/>
          <p:nvPr/>
        </p:nvSpPr>
        <p:spPr>
          <a:xfrm>
            <a:off x="10922466" y="-18875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6A2392-3C17-4A8E-9CC2-09C282ABD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46339" y="2684990"/>
            <a:ext cx="2821788" cy="6393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5D25F3-DEF7-4961-9E4D-941F31FB005F}"/>
              </a:ext>
            </a:extLst>
          </p:cNvPr>
          <p:cNvSpPr txBox="1"/>
          <p:nvPr/>
        </p:nvSpPr>
        <p:spPr>
          <a:xfrm>
            <a:off x="1329511" y="2206659"/>
            <a:ext cx="8435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Возможности:</a:t>
            </a:r>
          </a:p>
          <a:p>
            <a:pPr fontAlgn="base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Упрощение открытия файлов NWD и 3D DWF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Поддерживается просмотр иерархии моделей, свойств объектов и внедренных данных, в том числе положений точек обзора, анимации, электронных пометок и комментариев.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Проверка коллизий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Синхронизация со сторонними программами прогресса и планирования строительства</a:t>
            </a:r>
            <a:b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C9C07B-0114-4DE8-8562-83E1D2CAE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11" y="1241571"/>
            <a:ext cx="3638564" cy="8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05EF8E-60C5-4597-9898-48BCEA616667}"/>
              </a:ext>
            </a:extLst>
          </p:cNvPr>
          <p:cNvSpPr/>
          <p:nvPr/>
        </p:nvSpPr>
        <p:spPr>
          <a:xfrm>
            <a:off x="10922466" y="-18875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BBA841-7673-4B9C-AE04-3C60C1EBC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98754" y="2636869"/>
            <a:ext cx="2473261" cy="7419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AAC1CB-7625-4B6A-BCF8-7FD645D5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7" y="1368557"/>
            <a:ext cx="10529284" cy="3937296"/>
          </a:xfrm>
          <a:prstGeom prst="rect">
            <a:avLst/>
          </a:prstGeom>
        </p:spPr>
      </p:pic>
      <p:sp>
        <p:nvSpPr>
          <p:cNvPr id="10" name="Заголовок 19">
            <a:extLst>
              <a:ext uri="{FF2B5EF4-FFF2-40B4-BE49-F238E27FC236}">
                <a16:creationId xmlns:a16="http://schemas.microsoft.com/office/drawing/2014/main" id="{C284DC69-B8FD-4CED-ADAB-91200555933B}"/>
              </a:ext>
            </a:extLst>
          </p:cNvPr>
          <p:cNvSpPr txBox="1">
            <a:spLocks/>
          </p:cNvSpPr>
          <p:nvPr/>
        </p:nvSpPr>
        <p:spPr>
          <a:xfrm>
            <a:off x="587376" y="473221"/>
            <a:ext cx="9105675" cy="737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500" dirty="0"/>
              <a:t>ДЛЯ ЧЕГО НУЖЕН РЕВИТ?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2149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05EF8E-60C5-4597-9898-48BCEA616667}"/>
              </a:ext>
            </a:extLst>
          </p:cNvPr>
          <p:cNvSpPr/>
          <p:nvPr/>
        </p:nvSpPr>
        <p:spPr>
          <a:xfrm>
            <a:off x="10922466" y="-18875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61013F-77D8-4D8E-ABFD-63E5F75CD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13515" y="2609185"/>
            <a:ext cx="2687437" cy="707220"/>
          </a:xfrm>
          <a:prstGeom prst="rect">
            <a:avLst/>
          </a:prstGeom>
        </p:spPr>
      </p:pic>
      <p:sp>
        <p:nvSpPr>
          <p:cNvPr id="31" name="Заголовок 19">
            <a:extLst>
              <a:ext uri="{FF2B5EF4-FFF2-40B4-BE49-F238E27FC236}">
                <a16:creationId xmlns:a16="http://schemas.microsoft.com/office/drawing/2014/main" id="{9CB2ABA4-37D3-4114-958F-41F6BCA803F9}"/>
              </a:ext>
            </a:extLst>
          </p:cNvPr>
          <p:cNvSpPr txBox="1">
            <a:spLocks/>
          </p:cNvSpPr>
          <p:nvPr/>
        </p:nvSpPr>
        <p:spPr>
          <a:xfrm>
            <a:off x="587376" y="473221"/>
            <a:ext cx="9105675" cy="737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BIM 360. </a:t>
            </a:r>
            <a:r>
              <a:rPr lang="ru-RU" sz="2500" dirty="0"/>
              <a:t>ПЛАТФОРМА ДЛЯ ОБЪЕДИНЕНИЯ ВСЕХ ИСПОЛНИТЕЛЕЙ И ДОКУМЕНТАЦИИ </a:t>
            </a:r>
            <a:r>
              <a:rPr lang="en-US" sz="2500" dirty="0"/>
              <a:t> </a:t>
            </a:r>
            <a:endParaRPr lang="ru-RU" sz="25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D3C220A-B2A5-4C06-8C26-2062DF1DD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2" b="8334"/>
          <a:stretch/>
        </p:blipFill>
        <p:spPr>
          <a:xfrm>
            <a:off x="587376" y="1636075"/>
            <a:ext cx="10335090" cy="45458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85C4787-083B-4D7B-BFFB-BF938EC17E3E}"/>
              </a:ext>
            </a:extLst>
          </p:cNvPr>
          <p:cNvSpPr txBox="1"/>
          <p:nvPr/>
        </p:nvSpPr>
        <p:spPr>
          <a:xfrm>
            <a:off x="2920815" y="2437179"/>
            <a:ext cx="1178745" cy="245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Проектирование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DF402B-A192-43A2-8AD4-0421A9C1BF41}"/>
              </a:ext>
            </a:extLst>
          </p:cNvPr>
          <p:cNvSpPr txBox="1"/>
          <p:nvPr/>
        </p:nvSpPr>
        <p:spPr>
          <a:xfrm>
            <a:off x="2920815" y="2804251"/>
            <a:ext cx="1247325" cy="76190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Разработка</a:t>
            </a:r>
            <a:endParaRPr lang="ru-RU" sz="10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Совместная работа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Рабочая документация</a:t>
            </a:r>
            <a:endParaRPr lang="ru-RU" sz="10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E93045-03BC-45FA-8F45-68C8B7CE9399}"/>
              </a:ext>
            </a:extLst>
          </p:cNvPr>
          <p:cNvSpPr txBox="1"/>
          <p:nvPr/>
        </p:nvSpPr>
        <p:spPr>
          <a:xfrm>
            <a:off x="4449297" y="2376172"/>
            <a:ext cx="1178745" cy="3670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Подготовка к строительству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2FE66C-6E2A-4BD0-BEBE-3723392AD929}"/>
              </a:ext>
            </a:extLst>
          </p:cNvPr>
          <p:cNvSpPr txBox="1"/>
          <p:nvPr/>
        </p:nvSpPr>
        <p:spPr>
          <a:xfrm>
            <a:off x="4449297" y="2828746"/>
            <a:ext cx="1178745" cy="6545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Проверка на коллизии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Координация</a:t>
            </a:r>
            <a:r>
              <a:rPr lang="en-US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 </a:t>
            </a: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модели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62F7AD-5C63-4422-80F4-AA30B3D558E7}"/>
              </a:ext>
            </a:extLst>
          </p:cNvPr>
          <p:cNvSpPr txBox="1"/>
          <p:nvPr/>
        </p:nvSpPr>
        <p:spPr>
          <a:xfrm>
            <a:off x="5980154" y="2397764"/>
            <a:ext cx="1043433" cy="2235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Строительство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306136-8CE6-44C6-8771-9D9294DBCF83}"/>
              </a:ext>
            </a:extLst>
          </p:cNvPr>
          <p:cNvSpPr txBox="1"/>
          <p:nvPr/>
        </p:nvSpPr>
        <p:spPr>
          <a:xfrm>
            <a:off x="5980154" y="2752591"/>
            <a:ext cx="1247325" cy="8745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ОК</a:t>
            </a:r>
            <a:r>
              <a:rPr lang="en-US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 / </a:t>
            </a:r>
            <a:r>
              <a:rPr lang="kk-KZ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КК</a:t>
            </a: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 </a:t>
            </a:r>
            <a:endParaRPr lang="en-US" sz="10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ТБ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Отслеживание прогресса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Координация работы</a:t>
            </a:r>
            <a:endParaRPr lang="en-US" sz="10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8216AA-8145-4A0E-99C4-567885FA4FDB}"/>
              </a:ext>
            </a:extLst>
          </p:cNvPr>
          <p:cNvSpPr txBox="1"/>
          <p:nvPr/>
        </p:nvSpPr>
        <p:spPr>
          <a:xfrm>
            <a:off x="9216738" y="1727204"/>
            <a:ext cx="1043433" cy="3987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Сторонние программы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C6D3AF-B0BB-4EE1-89E6-075F499C4149}"/>
              </a:ext>
            </a:extLst>
          </p:cNvPr>
          <p:cNvSpPr txBox="1"/>
          <p:nvPr/>
        </p:nvSpPr>
        <p:spPr>
          <a:xfrm>
            <a:off x="7375699" y="2382570"/>
            <a:ext cx="1247325" cy="3606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C</a:t>
            </a: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дача и эксплуатация</a:t>
            </a:r>
            <a:endParaRPr lang="en-US" sz="10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62F41C-7FF6-41B4-A04D-7CEE64512FA0}"/>
              </a:ext>
            </a:extLst>
          </p:cNvPr>
          <p:cNvSpPr txBox="1"/>
          <p:nvPr/>
        </p:nvSpPr>
        <p:spPr>
          <a:xfrm>
            <a:off x="7375699" y="2828746"/>
            <a:ext cx="1247325" cy="660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Надзор</a:t>
            </a:r>
            <a:endParaRPr lang="en-US" sz="10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Передача документации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Эксплуатация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F0047F-7A22-4B58-8382-893F510429EA}"/>
              </a:ext>
            </a:extLst>
          </p:cNvPr>
          <p:cNvSpPr txBox="1"/>
          <p:nvPr/>
        </p:nvSpPr>
        <p:spPr>
          <a:xfrm>
            <a:off x="4972227" y="5221925"/>
            <a:ext cx="1565387" cy="2235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Аналитика и отчеты</a:t>
            </a:r>
            <a:endParaRPr lang="en-US" sz="10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0B9D6F1-9450-467C-847E-3F0D1E8F5E5E}"/>
              </a:ext>
            </a:extLst>
          </p:cNvPr>
          <p:cNvSpPr txBox="1"/>
          <p:nvPr/>
        </p:nvSpPr>
        <p:spPr>
          <a:xfrm>
            <a:off x="4918713" y="5631014"/>
            <a:ext cx="1672413" cy="2235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Проектная документация</a:t>
            </a:r>
            <a:endParaRPr lang="en-US" sz="1000" b="0" dirty="0">
              <a:ln w="0"/>
              <a:solidFill>
                <a:schemeClr val="tx1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640810-233C-40F1-9F51-2CC0C291B797}"/>
              </a:ext>
            </a:extLst>
          </p:cNvPr>
          <p:cNvSpPr txBox="1"/>
          <p:nvPr/>
        </p:nvSpPr>
        <p:spPr>
          <a:xfrm>
            <a:off x="4918713" y="5934924"/>
            <a:ext cx="1672413" cy="2235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600" b="1" dirty="0">
                <a:gradFill flip="none" rotWithShape="1">
                  <a:gsLst>
                    <a:gs pos="0">
                      <a:srgbClr val="0070C0">
                        <a:alpha val="90000"/>
                      </a:srgbClr>
                    </a:gs>
                    <a:gs pos="100000">
                      <a:srgbClr val="A20C33">
                        <a:alpha val="90000"/>
                      </a:srgbClr>
                    </a:gs>
                  </a:gsLst>
                  <a:lin ang="8100000" scaled="1"/>
                  <a:tileRect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000" b="0" dirty="0">
                <a:ln w="0"/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rPr>
              <a:t>Autodesk Forge</a:t>
            </a:r>
          </a:p>
        </p:txBody>
      </p:sp>
    </p:spTree>
    <p:extLst>
      <p:ext uri="{BB962C8B-B14F-4D97-AF65-F5344CB8AC3E}">
        <p14:creationId xmlns:p14="http://schemas.microsoft.com/office/powerpoint/2010/main" val="32941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331" y="404883"/>
            <a:ext cx="10916478" cy="615535"/>
          </a:xfrm>
        </p:spPr>
        <p:txBody>
          <a:bodyPr/>
          <a:lstStyle/>
          <a:p>
            <a:r>
              <a:rPr lang="ru-RU" dirty="0"/>
              <a:t>Функционал </a:t>
            </a:r>
            <a:r>
              <a:rPr lang="en-US" dirty="0"/>
              <a:t>BIM 360 Docs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96208" y="2640825"/>
            <a:ext cx="182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Контроль версионности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22466" y="-18875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grpSp>
        <p:nvGrpSpPr>
          <p:cNvPr id="8" name="Google Shape;318;p28">
            <a:extLst>
              <a:ext uri="{FF2B5EF4-FFF2-40B4-BE49-F238E27FC236}">
                <a16:creationId xmlns:a16="http://schemas.microsoft.com/office/drawing/2014/main" id="{5C74C928-69DC-4B54-9745-26E43F29A482}"/>
              </a:ext>
            </a:extLst>
          </p:cNvPr>
          <p:cNvGrpSpPr/>
          <p:nvPr/>
        </p:nvGrpSpPr>
        <p:grpSpPr>
          <a:xfrm>
            <a:off x="11150983" y="1020418"/>
            <a:ext cx="711200" cy="4347542"/>
            <a:chOff x="8113887" y="541751"/>
            <a:chExt cx="711200" cy="4347542"/>
          </a:xfrm>
        </p:grpSpPr>
        <p:pic>
          <p:nvPicPr>
            <p:cNvPr id="9" name="Google Shape;319;p28">
              <a:extLst>
                <a:ext uri="{FF2B5EF4-FFF2-40B4-BE49-F238E27FC236}">
                  <a16:creationId xmlns:a16="http://schemas.microsoft.com/office/drawing/2014/main" id="{46326684-FBF8-4F3F-9D3A-5031DBADC5A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9195" t="38943" r="83500" b="44093"/>
            <a:stretch/>
          </p:blipFill>
          <p:spPr>
            <a:xfrm rot="-5400000">
              <a:off x="8135475" y="4199682"/>
              <a:ext cx="668023" cy="71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20;p2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F7D67DD-340B-4811-8309-52CC9EED68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274" t="40644" r="43356" b="47256"/>
            <a:stretch/>
          </p:blipFill>
          <p:spPr>
            <a:xfrm rot="-5400000">
              <a:off x="6553005" y="2179529"/>
              <a:ext cx="3782860" cy="5073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27BAC8-D0AE-4381-8A9E-5A184452F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90" y="1270864"/>
            <a:ext cx="1274174" cy="12193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9C3927-52CA-4765-8B24-E49A650E1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98" y="1266719"/>
            <a:ext cx="1225402" cy="9815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C5E592-7DD2-42A0-9407-BD6C8C2EE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475" y="1261354"/>
            <a:ext cx="1761897" cy="1097375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DF926EE7-651F-4095-8D16-B81BC11FB0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405" y="1260552"/>
            <a:ext cx="1255885" cy="841321"/>
          </a:xfrm>
          <a:prstGeom prst="rect">
            <a:avLst/>
          </a:prstGeom>
        </p:spPr>
      </p:pic>
      <p:pic>
        <p:nvPicPr>
          <p:cNvPr id="222" name="Рисунок 221">
            <a:extLst>
              <a:ext uri="{FF2B5EF4-FFF2-40B4-BE49-F238E27FC236}">
                <a16:creationId xmlns:a16="http://schemas.microsoft.com/office/drawing/2014/main" id="{671F0058-FB93-4485-A4E9-4ABD7FFEB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3106" y="1241666"/>
            <a:ext cx="981541" cy="969348"/>
          </a:xfrm>
          <a:prstGeom prst="rect">
            <a:avLst/>
          </a:prstGeom>
        </p:spPr>
      </p:pic>
      <p:pic>
        <p:nvPicPr>
          <p:cNvPr id="240" name="Рисунок 239">
            <a:extLst>
              <a:ext uri="{FF2B5EF4-FFF2-40B4-BE49-F238E27FC236}">
                <a16:creationId xmlns:a16="http://schemas.microsoft.com/office/drawing/2014/main" id="{C00173CC-828E-41C6-BCA1-BA0EEB583B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31" y="3745292"/>
            <a:ext cx="1761897" cy="1091279"/>
          </a:xfrm>
          <a:prstGeom prst="rect">
            <a:avLst/>
          </a:prstGeom>
        </p:spPr>
      </p:pic>
      <p:pic>
        <p:nvPicPr>
          <p:cNvPr id="251" name="Рисунок 250">
            <a:extLst>
              <a:ext uri="{FF2B5EF4-FFF2-40B4-BE49-F238E27FC236}">
                <a16:creationId xmlns:a16="http://schemas.microsoft.com/office/drawing/2014/main" id="{8567AF26-8A16-4A50-9878-BD9EB0D80A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6616" y="3739478"/>
            <a:ext cx="573074" cy="786452"/>
          </a:xfrm>
          <a:prstGeom prst="rect">
            <a:avLst/>
          </a:prstGeom>
        </p:spPr>
      </p:pic>
      <p:pic>
        <p:nvPicPr>
          <p:cNvPr id="264" name="Рисунок 263">
            <a:extLst>
              <a:ext uri="{FF2B5EF4-FFF2-40B4-BE49-F238E27FC236}">
                <a16:creationId xmlns:a16="http://schemas.microsoft.com/office/drawing/2014/main" id="{DB23C2E2-417C-4ABC-83F2-FA5129BF7B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9016" y="3700450"/>
            <a:ext cx="963251" cy="1164437"/>
          </a:xfrm>
          <a:prstGeom prst="rect">
            <a:avLst/>
          </a:prstGeom>
        </p:spPr>
      </p:pic>
      <p:pic>
        <p:nvPicPr>
          <p:cNvPr id="291" name="Рисунок 290">
            <a:extLst>
              <a:ext uri="{FF2B5EF4-FFF2-40B4-BE49-F238E27FC236}">
                <a16:creationId xmlns:a16="http://schemas.microsoft.com/office/drawing/2014/main" id="{02A1059F-9749-4342-B460-4974298B0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7874" y="3703782"/>
            <a:ext cx="1652159" cy="1030313"/>
          </a:xfrm>
          <a:prstGeom prst="rect">
            <a:avLst/>
          </a:prstGeom>
        </p:spPr>
      </p:pic>
      <p:sp>
        <p:nvSpPr>
          <p:cNvPr id="293" name="TextBox 292">
            <a:extLst>
              <a:ext uri="{FF2B5EF4-FFF2-40B4-BE49-F238E27FC236}">
                <a16:creationId xmlns:a16="http://schemas.microsoft.com/office/drawing/2014/main" id="{E3D50D57-19D6-4B2A-BCC6-14233D4E4FB2}"/>
              </a:ext>
            </a:extLst>
          </p:cNvPr>
          <p:cNvSpPr txBox="1"/>
          <p:nvPr/>
        </p:nvSpPr>
        <p:spPr>
          <a:xfrm>
            <a:off x="2791234" y="2640825"/>
            <a:ext cx="230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Публикация чертежей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D7F3412E-D6EB-43BD-8DD7-704966EF018E}"/>
              </a:ext>
            </a:extLst>
          </p:cNvPr>
          <p:cNvSpPr txBox="1"/>
          <p:nvPr/>
        </p:nvSpPr>
        <p:spPr>
          <a:xfrm>
            <a:off x="7453920" y="2680680"/>
            <a:ext cx="142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Пометки, </a:t>
            </a:r>
          </a:p>
          <a:p>
            <a:pPr algn="ctr"/>
            <a:r>
              <a:rPr lang="ru-RU" dirty="0"/>
              <a:t>облака</a:t>
            </a:r>
            <a:endParaRPr lang="en-US" dirty="0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278F5F13-15CC-4E74-9651-0363926BE764}"/>
              </a:ext>
            </a:extLst>
          </p:cNvPr>
          <p:cNvSpPr txBox="1"/>
          <p:nvPr/>
        </p:nvSpPr>
        <p:spPr>
          <a:xfrm>
            <a:off x="8774269" y="2688014"/>
            <a:ext cx="230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Акты приема-передачи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6C450BC2-C8B4-4445-988B-CADFD3D4456B}"/>
              </a:ext>
            </a:extLst>
          </p:cNvPr>
          <p:cNvSpPr txBox="1"/>
          <p:nvPr/>
        </p:nvSpPr>
        <p:spPr>
          <a:xfrm>
            <a:off x="696208" y="4937698"/>
            <a:ext cx="2300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Проверка, замечания,</a:t>
            </a:r>
          </a:p>
          <a:p>
            <a:pPr algn="ctr"/>
            <a:r>
              <a:rPr lang="ru-RU" dirty="0"/>
              <a:t>исправление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C1F92D51-D6B4-491A-B69D-F03C6D673158}"/>
              </a:ext>
            </a:extLst>
          </p:cNvPr>
          <p:cNvSpPr txBox="1"/>
          <p:nvPr/>
        </p:nvSpPr>
        <p:spPr>
          <a:xfrm>
            <a:off x="3025750" y="4954279"/>
            <a:ext cx="230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Утверждение документов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81B332A-F8B8-4ED8-88BD-95A3AE239D9E}"/>
              </a:ext>
            </a:extLst>
          </p:cNvPr>
          <p:cNvSpPr txBox="1"/>
          <p:nvPr/>
        </p:nvSpPr>
        <p:spPr>
          <a:xfrm>
            <a:off x="5479360" y="4954279"/>
            <a:ext cx="230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Мониторинг и отчеты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9ACB11FE-A60E-411F-9A4B-19D77085847A}"/>
              </a:ext>
            </a:extLst>
          </p:cNvPr>
          <p:cNvSpPr txBox="1"/>
          <p:nvPr/>
        </p:nvSpPr>
        <p:spPr>
          <a:xfrm>
            <a:off x="8148896" y="4954280"/>
            <a:ext cx="1970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Мобильный доступ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65CA01D1-46BB-4B4A-BF6F-66C0A96B7AD7}"/>
              </a:ext>
            </a:extLst>
          </p:cNvPr>
          <p:cNvSpPr txBox="1"/>
          <p:nvPr/>
        </p:nvSpPr>
        <p:spPr>
          <a:xfrm>
            <a:off x="4884929" y="2653877"/>
            <a:ext cx="230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Сравнение </a:t>
            </a:r>
          </a:p>
          <a:p>
            <a:pPr algn="ctr"/>
            <a:r>
              <a:rPr lang="ru-RU" dirty="0"/>
              <a:t>2</a:t>
            </a:r>
            <a:r>
              <a:rPr lang="en-US" dirty="0"/>
              <a:t>D &amp; 3D</a:t>
            </a:r>
          </a:p>
        </p:txBody>
      </p:sp>
    </p:spTree>
    <p:extLst>
      <p:ext uri="{BB962C8B-B14F-4D97-AF65-F5344CB8AC3E}">
        <p14:creationId xmlns:p14="http://schemas.microsoft.com/office/powerpoint/2010/main" val="10819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0331" y="404883"/>
            <a:ext cx="10916478" cy="615535"/>
          </a:xfrm>
        </p:spPr>
        <p:txBody>
          <a:bodyPr/>
          <a:lstStyle/>
          <a:p>
            <a:r>
              <a:rPr lang="ru-RU" dirty="0"/>
              <a:t>Функционал </a:t>
            </a:r>
            <a:r>
              <a:rPr lang="en-US" dirty="0"/>
              <a:t>BIM 360 Docs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22466" y="-18875"/>
            <a:ext cx="1269534" cy="6200775"/>
          </a:xfrm>
          <a:prstGeom prst="rect">
            <a:avLst/>
          </a:prstGeom>
          <a:gradFill flip="none" rotWithShape="1">
            <a:gsLst>
              <a:gs pos="0">
                <a:srgbClr val="CE183F">
                  <a:alpha val="69804"/>
                </a:srgbClr>
              </a:gs>
              <a:gs pos="100000">
                <a:srgbClr val="008FFA">
                  <a:alpha val="69804"/>
                </a:srgbClr>
              </a:gs>
            </a:gsLst>
            <a:lin ang="18900000" scaled="1"/>
            <a:tileRect/>
          </a:gra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</a:endParaRPr>
          </a:p>
        </p:txBody>
      </p:sp>
      <p:grpSp>
        <p:nvGrpSpPr>
          <p:cNvPr id="8" name="Google Shape;318;p28">
            <a:extLst>
              <a:ext uri="{FF2B5EF4-FFF2-40B4-BE49-F238E27FC236}">
                <a16:creationId xmlns:a16="http://schemas.microsoft.com/office/drawing/2014/main" id="{5C74C928-69DC-4B54-9745-26E43F29A482}"/>
              </a:ext>
            </a:extLst>
          </p:cNvPr>
          <p:cNvGrpSpPr/>
          <p:nvPr/>
        </p:nvGrpSpPr>
        <p:grpSpPr>
          <a:xfrm>
            <a:off x="11150983" y="1020418"/>
            <a:ext cx="711200" cy="4347542"/>
            <a:chOff x="8113887" y="541751"/>
            <a:chExt cx="711200" cy="4347542"/>
          </a:xfrm>
        </p:grpSpPr>
        <p:pic>
          <p:nvPicPr>
            <p:cNvPr id="9" name="Google Shape;319;p28">
              <a:extLst>
                <a:ext uri="{FF2B5EF4-FFF2-40B4-BE49-F238E27FC236}">
                  <a16:creationId xmlns:a16="http://schemas.microsoft.com/office/drawing/2014/main" id="{46326684-FBF8-4F3F-9D3A-5031DBADC5A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9195" t="38943" r="83500" b="44093"/>
            <a:stretch/>
          </p:blipFill>
          <p:spPr>
            <a:xfrm rot="-5400000">
              <a:off x="8135475" y="4199682"/>
              <a:ext cx="668023" cy="711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20;p2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F7D67DD-340B-4811-8309-52CC9EED68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5274" t="40644" r="43356" b="47256"/>
            <a:stretch/>
          </p:blipFill>
          <p:spPr>
            <a:xfrm rot="-5400000">
              <a:off x="6553005" y="2179529"/>
              <a:ext cx="3782860" cy="5073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A1493E-FAAE-42C0-9DDD-8949A398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17" y="1059689"/>
            <a:ext cx="4616833" cy="24673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2852C8-6186-43FE-9CED-E9E6F25B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56" t="13750" b="14879"/>
          <a:stretch/>
        </p:blipFill>
        <p:spPr>
          <a:xfrm>
            <a:off x="5200650" y="942975"/>
            <a:ext cx="5620515" cy="39348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6F303D-4AB7-4C0C-9CE9-C26CD6184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888" y="2952750"/>
            <a:ext cx="8724950" cy="350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Softline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C000"/>
      </a:accent2>
      <a:accent3>
        <a:srgbClr val="0070C0"/>
      </a:accent3>
      <a:accent4>
        <a:srgbClr val="F59F2A"/>
      </a:accent4>
      <a:accent5>
        <a:srgbClr val="D8D8D8"/>
      </a:accent5>
      <a:accent6>
        <a:srgbClr val="757070"/>
      </a:accent6>
      <a:hlink>
        <a:srgbClr val="0563C1"/>
      </a:hlink>
      <a:folHlink>
        <a:srgbClr val="954F72"/>
      </a:folHlink>
    </a:clrScheme>
    <a:fontScheme name="Softlin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01736"/>
        </a:solidFill>
      </a:spPr>
      <a:bodyPr wrap="square" lIns="0" tIns="0" rIns="0" bIns="0" rtlCol="0"/>
      <a:lstStyle>
        <a:defPPr>
          <a:defRPr sz="1092">
            <a:solidFill>
              <a:srgbClr val="B01736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10F8C26B14C4EAA9B38807DA7F927" ma:contentTypeVersion="0" ma:contentTypeDescription="Создание документа." ma:contentTypeScope="" ma:versionID="f00929085ed27cbf91542d4b912796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25CCB3-F7FB-45EE-81B1-52F892E5C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AADACF-01B5-4DD1-8484-1433BC39E8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D1A0A2-5E71-4FE7-B206-11CE9406D072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616</Words>
  <Application>Microsoft Office PowerPoint</Application>
  <PresentationFormat>Широкоэкранный</PresentationFormat>
  <Paragraphs>148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Harmonia Sans Pro Cyr</vt:lpstr>
      <vt:lpstr>Roboto</vt:lpstr>
      <vt:lpstr>Segoe UI</vt:lpstr>
      <vt:lpstr>Segoe UI Light</vt:lpstr>
      <vt:lpstr>Segoe UI Semibold</vt:lpstr>
      <vt:lpstr>Segoe UI Semilight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Функционал BIM 360 Docs</vt:lpstr>
      <vt:lpstr>Функционал BIM 360 Docs</vt:lpstr>
      <vt:lpstr>Функционал BIM 360 Design (+Docs)</vt:lpstr>
      <vt:lpstr>Функционал BIM 360 Design  для REVIT</vt:lpstr>
      <vt:lpstr>Функционал BIM 360 Design (+Docs)</vt:lpstr>
      <vt:lpstr>Функционал BIM 360 Design (+Docs)</vt:lpstr>
      <vt:lpstr>Учебный центр Softline Education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Yuliya.Aksenova@softline.com</dc:creator>
  <cp:lastModifiedBy>Turmagambetov, Eskender</cp:lastModifiedBy>
  <cp:revision>342</cp:revision>
  <dcterms:created xsi:type="dcterms:W3CDTF">2017-03-30T13:07:43Z</dcterms:created>
  <dcterms:modified xsi:type="dcterms:W3CDTF">2021-08-24T05:37:12Z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0x0101006B410F8C26B14C4EAA9B38807DA7F927</vt:lpwstr>
  </property>
</Properties>
</file>